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99" r:id="rId2"/>
    <p:sldId id="1772" r:id="rId3"/>
    <p:sldId id="1744" r:id="rId4"/>
    <p:sldId id="1759" r:id="rId5"/>
    <p:sldId id="1749" r:id="rId6"/>
    <p:sldId id="1770" r:id="rId7"/>
    <p:sldId id="1750" r:id="rId8"/>
    <p:sldId id="1753" r:id="rId9"/>
    <p:sldId id="1767" r:id="rId10"/>
    <p:sldId id="1752" r:id="rId11"/>
    <p:sldId id="1762" r:id="rId12"/>
    <p:sldId id="1766" r:id="rId13"/>
    <p:sldId id="1763" r:id="rId14"/>
    <p:sldId id="1773" r:id="rId15"/>
    <p:sldId id="1757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Oliveira" initials="FO" lastIdx="7" clrIdx="0">
    <p:extLst>
      <p:ext uri="{19B8F6BF-5375-455C-9EA6-DF929625EA0E}">
        <p15:presenceInfo xmlns:p15="http://schemas.microsoft.com/office/powerpoint/2012/main" userId="ab7373eca62d75da" providerId="Windows Live"/>
      </p:ext>
    </p:extLst>
  </p:cmAuthor>
  <p:cmAuthor id="2" name="Byung-Woo Jun" initials="BJ" lastIdx="8" clrIdx="1">
    <p:extLst>
      <p:ext uri="{19B8F6BF-5375-455C-9EA6-DF929625EA0E}">
        <p15:presenceInfo xmlns:p15="http://schemas.microsoft.com/office/powerpoint/2012/main" userId="S::byung-woo.jun@est.tech::07c77be3-af9c-4ab0-996e-eb8cfc6bb5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40" autoAdjust="0"/>
    <p:restoredTop sz="93005"/>
  </p:normalViewPr>
  <p:slideViewPr>
    <p:cSldViewPr snapToGrid="0" snapToObjects="1">
      <p:cViewPr varScale="1">
        <p:scale>
          <a:sx n="149" d="100"/>
          <a:sy n="149" d="100"/>
        </p:scale>
        <p:origin x="1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03F49-3E40-EC4B-8E91-170300885BB3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B9AD5-88A7-7945-83AC-3D3911749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0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8" y="-9138"/>
            <a:ext cx="12198370" cy="686713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26898" y="-9137"/>
            <a:ext cx="12208243" cy="1864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6522" y="2823498"/>
            <a:ext cx="11332718" cy="151482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66522" y="4554181"/>
            <a:ext cx="4008788" cy="5341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2" y="499222"/>
            <a:ext cx="3748642" cy="7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3660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12192000" cy="9547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2963" y="6489324"/>
            <a:ext cx="36015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704" y="6504192"/>
            <a:ext cx="607358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C9CD605-947A-3C4E-98CB-B055F943FE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14961" y="197831"/>
            <a:ext cx="11506200" cy="538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14325" y="1138238"/>
            <a:ext cx="11506200" cy="5170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94509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301190"/>
            <a:ext cx="5608320" cy="481722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1190"/>
            <a:ext cx="5674360" cy="481722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2963" y="6489324"/>
            <a:ext cx="36015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704" y="6504192"/>
            <a:ext cx="607358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C9CD605-947A-3C4E-98CB-B055F943FE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11480" y="189286"/>
            <a:ext cx="10922149" cy="589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0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80487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9138"/>
            <a:ext cx="12198370" cy="686713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1062318"/>
            <a:ext cx="5495774" cy="15049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0" y="1423410"/>
            <a:ext cx="3810368" cy="79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3256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0171" y="0"/>
            <a:ext cx="12192000" cy="96818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" y="6479195"/>
            <a:ext cx="12212170" cy="396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2963" y="6489324"/>
            <a:ext cx="1638997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704" y="6504192"/>
            <a:ext cx="607358" cy="365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2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9CD605-947A-3C4E-98CB-B055F943FE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22" y="6521843"/>
            <a:ext cx="1494864" cy="311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961" y="197831"/>
            <a:ext cx="11506200" cy="538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61" y="1300480"/>
            <a:ext cx="11506200" cy="4876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Shape 72"/>
          <p:cNvPicPr preferRelativeResize="0"/>
          <p:nvPr userDrawn="1"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61" y="6604615"/>
            <a:ext cx="2595599" cy="154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62480" y="6521843"/>
            <a:ext cx="734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8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nap.org/display/DW/ETSI+Alignment+Support" TargetMode="External"/><Relationship Id="rId2" Type="http://schemas.openxmlformats.org/officeDocument/2006/relationships/hyperlink" Target="https://zoom.us/j/72243886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onap.org/display/DW/SOL002+Adapter" TargetMode="External"/><Relationship Id="rId13" Type="http://schemas.openxmlformats.org/officeDocument/2006/relationships/hyperlink" Target="https://zoom.us/j/722438866" TargetMode="External"/><Relationship Id="rId3" Type="http://schemas.openxmlformats.org/officeDocument/2006/relationships/hyperlink" Target="https://wiki.onap.org/display/DW/ETSI+Package+Management" TargetMode="External"/><Relationship Id="rId7" Type="http://schemas.openxmlformats.org/officeDocument/2006/relationships/hyperlink" Target="https://wiki.onap.org/display/DW/SOL005+Adapter" TargetMode="External"/><Relationship Id="rId12" Type="http://schemas.openxmlformats.org/officeDocument/2006/relationships/hyperlink" Target="https://forge.etsi.org/jenkins/view/All%20jobs/job/NFV%20-%20Network%20Functions%20Virtualisation/job/sol002-sol003-master/42/artifact/build/" TargetMode="External"/><Relationship Id="rId2" Type="http://schemas.openxmlformats.org/officeDocument/2006/relationships/hyperlink" Target="https://wiki.onap.org/display/DW/ETSI+Alignment+Sup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onap.org/display/DW/SOL003+Adapter" TargetMode="External"/><Relationship Id="rId11" Type="http://schemas.openxmlformats.org/officeDocument/2006/relationships/hyperlink" Target="https://wiki.onap.org/display/DW/Etsicatalog+Documentation" TargetMode="External"/><Relationship Id="rId5" Type="http://schemas.openxmlformats.org/officeDocument/2006/relationships/hyperlink" Target="https://wiki.onap.org/display/DW/Communication+Security" TargetMode="External"/><Relationship Id="rId10" Type="http://schemas.openxmlformats.org/officeDocument/2006/relationships/hyperlink" Target="https://wiki.onap.org/display/DW/SO+VNFM+Adapter+Test+Case" TargetMode="External"/><Relationship Id="rId4" Type="http://schemas.openxmlformats.org/officeDocument/2006/relationships/hyperlink" Target="https://wiki.onap.org/display/DW/ETSI+Catalog+Management" TargetMode="External"/><Relationship Id="rId9" Type="http://schemas.openxmlformats.org/officeDocument/2006/relationships/hyperlink" Target="https://wiki.onap.org/display/DW/SO+VNFM+Adapter+API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nap.org/display/DW/ETSI+Alignment+Suppor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nap.org/display/DW/Etsicatalog+Documenta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nap.org/display/DW/Etsicatalog+Documentation" TargetMode="External"/><Relationship Id="rId2" Type="http://schemas.openxmlformats.org/officeDocument/2006/relationships/hyperlink" Target="https://wiki.onap.org/display/DW/ETSI+Catalog+Manage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ctrTitle"/>
          </p:nvPr>
        </p:nvSpPr>
        <p:spPr>
          <a:xfrm>
            <a:off x="366522" y="2352527"/>
            <a:ext cx="9749751" cy="107647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/>
              <a:t>ETSI-Alignment Architecture and Roadmaps</a:t>
            </a:r>
            <a:br>
              <a:rPr lang="en-US" sz="3200" b="1" dirty="0"/>
            </a:br>
            <a:r>
              <a:rPr lang="en-US" sz="3200" b="1" dirty="0"/>
              <a:t>- ETSI NFV Workshop Presentation</a:t>
            </a:r>
            <a:br>
              <a:rPr lang="en-US" sz="3200" b="1" dirty="0"/>
            </a:br>
            <a:br>
              <a:rPr lang="en-US" sz="3200" b="1" dirty="0"/>
            </a:br>
            <a:endParaRPr lang="en-US" sz="105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82EAC4-BD30-4E5F-9854-B494D3F376DF}"/>
              </a:ext>
            </a:extLst>
          </p:cNvPr>
          <p:cNvSpPr/>
          <p:nvPr/>
        </p:nvSpPr>
        <p:spPr>
          <a:xfrm>
            <a:off x="609731" y="3510400"/>
            <a:ext cx="54862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February 18, 2020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Participating Companies &amp; Contacts: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Ericsson: Byung-Woo Jun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Verizon: Fred Oliveira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Samsung: </a:t>
            </a:r>
            <a:r>
              <a:rPr lang="en-US" dirty="0" err="1">
                <a:solidFill>
                  <a:schemeClr val="bg1"/>
                </a:solidFill>
              </a:rPr>
              <a:t>Miroslaw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Medrek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CMCC: Yan Yang, </a:t>
            </a:r>
            <a:r>
              <a:rPr lang="en-US" dirty="0" err="1">
                <a:solidFill>
                  <a:schemeClr val="bg1"/>
                </a:solidFill>
              </a:rPr>
              <a:t>Yuanhong</a:t>
            </a:r>
            <a:r>
              <a:rPr lang="en-US" dirty="0">
                <a:solidFill>
                  <a:schemeClr val="bg1"/>
                </a:solidFill>
              </a:rPr>
              <a:t> Deng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ZTE: </a:t>
            </a:r>
            <a:r>
              <a:rPr lang="en-US" dirty="0" err="1">
                <a:solidFill>
                  <a:schemeClr val="bg1"/>
                </a:solidFill>
              </a:rPr>
              <a:t>Hongyu</a:t>
            </a:r>
            <a:r>
              <a:rPr lang="en-US" dirty="0">
                <a:solidFill>
                  <a:schemeClr val="bg1"/>
                </a:solidFill>
              </a:rPr>
              <a:t> Zhao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Intel: </a:t>
            </a:r>
            <a:r>
              <a:rPr lang="en-US" dirty="0" err="1">
                <a:solidFill>
                  <a:schemeClr val="bg1"/>
                </a:solidFill>
              </a:rPr>
              <a:t>Haibin</a:t>
            </a:r>
            <a:r>
              <a:rPr lang="en-US" dirty="0">
                <a:solidFill>
                  <a:schemeClr val="bg1"/>
                </a:solidFill>
              </a:rPr>
              <a:t> Huang, Alex </a:t>
            </a:r>
            <a:r>
              <a:rPr lang="en-US" dirty="0" err="1">
                <a:solidFill>
                  <a:schemeClr val="bg1"/>
                </a:solidFill>
              </a:rPr>
              <a:t>Vul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Huawei: </a:t>
            </a:r>
            <a:r>
              <a:rPr lang="en-US" dirty="0" err="1">
                <a:solidFill>
                  <a:schemeClr val="bg1"/>
                </a:solidFill>
              </a:rPr>
              <a:t>Seshu</a:t>
            </a:r>
            <a:r>
              <a:rPr lang="en-US" dirty="0">
                <a:solidFill>
                  <a:schemeClr val="bg1"/>
                </a:solidFill>
              </a:rPr>
              <a:t> Kumar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8547E-1DB4-5847-994B-E63E88936212}"/>
              </a:ext>
            </a:extLst>
          </p:cNvPr>
          <p:cNvSpPr/>
          <p:nvPr/>
        </p:nvSpPr>
        <p:spPr>
          <a:xfrm>
            <a:off x="5366558" y="5335903"/>
            <a:ext cx="6636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Orchestration Scenarios (a.k.a. ETSI-Alignment) Task Force weekly meeting,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Weekly meeting: Mondays at 12PM UTC, 5AM PT, 8AM ET, 2PM CET, 5:30PM India, 8PM </a:t>
            </a:r>
            <a:r>
              <a:rPr lang="en-US" sz="1200" dirty="0" err="1">
                <a:solidFill>
                  <a:schemeClr val="bg1"/>
                </a:solidFill>
              </a:rPr>
              <a:t>China.</a:t>
            </a:r>
            <a:r>
              <a:rPr lang="en-US" sz="12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://zoom.us/j/722438866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Dial In: +16699006833,,722438866#  US (San Jose)            +16465588656,,722438866# US (New York)</a:t>
            </a:r>
          </a:p>
          <a:p>
            <a:r>
              <a:rPr lang="en-US" sz="1200" dirty="0">
                <a:solidFill>
                  <a:schemeClr val="bg1"/>
                </a:solidFill>
              </a:rPr>
              <a:t>ETSI Alignment Support, </a:t>
            </a:r>
            <a:r>
              <a:rPr lang="en-US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https://wiki.onap.org/display/DW/ETSI+Alignment+Support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AEABF-5016-984D-A3CB-B213054B3FEB}"/>
              </a:ext>
            </a:extLst>
          </p:cNvPr>
          <p:cNvSpPr txBox="1"/>
          <p:nvPr/>
        </p:nvSpPr>
        <p:spPr>
          <a:xfrm>
            <a:off x="3352865" y="4643174"/>
            <a:ext cx="20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Andrew Lamb, </a:t>
            </a:r>
            <a:r>
              <a:rPr lang="en-US" sz="800" dirty="0" err="1">
                <a:solidFill>
                  <a:schemeClr val="bg1"/>
                </a:solidFill>
              </a:rPr>
              <a:t>Eoin</a:t>
            </a:r>
            <a:r>
              <a:rPr lang="en-US" sz="800" dirty="0">
                <a:solidFill>
                  <a:schemeClr val="bg1"/>
                </a:solidFill>
              </a:rPr>
              <a:t> Hanan, Gareth Roper, </a:t>
            </a:r>
          </a:p>
          <a:p>
            <a:r>
              <a:rPr lang="en-US" sz="800" dirty="0">
                <a:solidFill>
                  <a:schemeClr val="bg1"/>
                </a:solidFill>
              </a:rPr>
              <a:t>Michael Morris, Ronan Kenny, Waqas Ikram</a:t>
            </a:r>
          </a:p>
        </p:txBody>
      </p:sp>
    </p:spTree>
    <p:extLst>
      <p:ext uri="{BB962C8B-B14F-4D97-AF65-F5344CB8AC3E}">
        <p14:creationId xmlns:p14="http://schemas.microsoft.com/office/powerpoint/2010/main" val="4278711540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/>
          <a:stretch/>
        </p:blipFill>
        <p:spPr>
          <a:xfrm>
            <a:off x="3915046" y="1019174"/>
            <a:ext cx="8299924" cy="54540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Security between ONAP and SVNFM/NFVO</a:t>
            </a:r>
            <a:br>
              <a:rPr lang="en-US" dirty="0"/>
            </a:br>
            <a:r>
              <a:rPr lang="en-US" sz="2700" dirty="0"/>
              <a:t>(Challenge)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E0EC-86A7-41A9-A37D-CBD96BD7E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57" y="1019175"/>
            <a:ext cx="4473397" cy="529556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r>
              <a:rPr lang="en-US" sz="1200" dirty="0"/>
              <a:t>SOL003/SOL005/SOL002 Adapters will communicate with the SVNFM/NFVO via </a:t>
            </a:r>
            <a:r>
              <a:rPr lang="en-US" sz="1200" b="1" dirty="0">
                <a:solidFill>
                  <a:schemeClr val="accent5"/>
                </a:solidFill>
              </a:rPr>
              <a:t>secured HTTPS protocol </a:t>
            </a:r>
            <a:r>
              <a:rPr lang="en-US" sz="1200" dirty="0"/>
              <a:t>with authentication and authorization.</a:t>
            </a:r>
          </a:p>
          <a:p>
            <a:pPr marL="465138" lvl="1"/>
            <a:r>
              <a:rPr lang="en-US" sz="1000" dirty="0"/>
              <a:t>SOL003/005 API call security needs to conform to OAuth2</a:t>
            </a:r>
          </a:p>
          <a:p>
            <a:pPr marL="465138" lvl="1"/>
            <a:r>
              <a:rPr lang="en-US" sz="1000" dirty="0"/>
              <a:t>SOL003/005 Notification call security needs to conform to OAuith2 or HTTP Basic authorization (user/pass)</a:t>
            </a:r>
          </a:p>
          <a:p>
            <a:pPr marL="465138" lvl="1"/>
            <a:r>
              <a:rPr lang="en-US" sz="1000" dirty="0"/>
              <a:t>SOL003/005 Adapters will leverage the AAF security mechanism (as authorization server)</a:t>
            </a:r>
          </a:p>
          <a:p>
            <a:pPr marL="465138" lvl="1"/>
            <a:r>
              <a:rPr lang="en-US" sz="1000" dirty="0"/>
              <a:t>Currently, SOL003 Adapter supports one-way and two-way AA.</a:t>
            </a:r>
          </a:p>
          <a:p>
            <a:pPr marL="465138" lvl="1"/>
            <a:r>
              <a:rPr lang="en-US" sz="1000" dirty="0"/>
              <a:t>SOL002 Adapter will use OAuth2 Token-based authentication</a:t>
            </a:r>
            <a:endParaRPr lang="en-US" sz="1200" dirty="0"/>
          </a:p>
          <a:p>
            <a:r>
              <a:rPr lang="en-US" sz="1200" dirty="0"/>
              <a:t>SVNFM/NFVO will be allowed to have their own security mechanisms based on their security requirements but is </a:t>
            </a:r>
            <a:r>
              <a:rPr lang="en-US" sz="1200" b="1" dirty="0">
                <a:solidFill>
                  <a:schemeClr val="accent5"/>
                </a:solidFill>
              </a:rPr>
              <a:t>required to support OAuth2 and HTTP Basic Authentication</a:t>
            </a:r>
            <a:r>
              <a:rPr lang="en-US" sz="1200" dirty="0"/>
              <a:t>.</a:t>
            </a:r>
          </a:p>
          <a:p>
            <a:pPr lvl="1"/>
            <a:r>
              <a:rPr lang="en-US" sz="1000" dirty="0"/>
              <a:t>Authentication Federation between the Adapters and the SVNFM/NFVO is under discussion.</a:t>
            </a:r>
          </a:p>
          <a:p>
            <a:pPr lvl="1"/>
            <a:r>
              <a:rPr lang="en-US" sz="1000" dirty="0"/>
              <a:t>Some vendors prefer SAML-based federation</a:t>
            </a:r>
          </a:p>
          <a:p>
            <a:pPr marL="922338" lvl="2"/>
            <a:r>
              <a:rPr lang="en-US" sz="1000" dirty="0"/>
              <a:t>AAF Authentication and External Authentication Server will exchange authentication tokens, based on federation configuration. It depends on AAF.</a:t>
            </a:r>
          </a:p>
          <a:p>
            <a:pPr marL="922338" lvl="2"/>
            <a:r>
              <a:rPr lang="en-US" sz="1000" dirty="0"/>
              <a:t>In the Frankfurt release, the authentication federation may not be supported.</a:t>
            </a:r>
            <a:endParaRPr lang="en-US" sz="1200" dirty="0"/>
          </a:p>
          <a:p>
            <a:pPr marL="401638" indent="-401638">
              <a:buNone/>
            </a:pPr>
            <a:r>
              <a:rPr lang="en-US" sz="1000" dirty="0"/>
              <a:t>Note 1: All SO external interfaces for other ONAP components (e.g., SDC, ONAP-ETSI Catalog Manager, VID, AAI, SDNC, OOF) will be secured in the Frankfurt release by leveraging AAF.</a:t>
            </a:r>
          </a:p>
          <a:p>
            <a:pPr marL="401638" indent="-401638">
              <a:buNone/>
            </a:pPr>
            <a:r>
              <a:rPr lang="en-US" sz="1000" dirty="0"/>
              <a:t>Note 2: SOL002 Adapter will also leverage the AAF security mechanism and will support OAuth2 and HTTP Basic.</a:t>
            </a:r>
          </a:p>
          <a:p>
            <a:pPr marL="401638" indent="-401638">
              <a:buNone/>
            </a:pPr>
            <a:r>
              <a:rPr lang="en-US" sz="1000" dirty="0"/>
              <a:t>Note 3: More communication Security use cases are under discussion.</a:t>
            </a:r>
          </a:p>
          <a:p>
            <a:pPr lvl="1"/>
            <a:endParaRPr lang="en-US" sz="1200" dirty="0"/>
          </a:p>
          <a:p>
            <a:endParaRPr lang="en-US" sz="1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A4FE75F-8D4C-2044-938D-0B41CB564FEF}"/>
              </a:ext>
            </a:extLst>
          </p:cNvPr>
          <p:cNvSpPr/>
          <p:nvPr/>
        </p:nvSpPr>
        <p:spPr>
          <a:xfrm>
            <a:off x="8065008" y="1106424"/>
            <a:ext cx="4065334" cy="3849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C94850-D371-7E41-9959-C09B6D7B6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32" y="1047561"/>
            <a:ext cx="8223667" cy="45722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CNF Support </a:t>
            </a:r>
            <a:r>
              <a:rPr lang="en-US" sz="2700" dirty="0"/>
              <a:t>(Challenge)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E0EC-86A7-41A9-A37D-CBD96BD7E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29" y="1027416"/>
            <a:ext cx="3842187" cy="532984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r>
              <a:rPr lang="en-US" sz="1200" dirty="0"/>
              <a:t>Hybrid orchestration templates – TOSCA VNFD and Helm Charts (MCIO)</a:t>
            </a:r>
          </a:p>
          <a:p>
            <a:pPr marL="404813" lvl="1" indent="-173038"/>
            <a:r>
              <a:rPr lang="en-US" sz="1000" dirty="0"/>
              <a:t>TOSCA VNFD drives the interaction between NFVO and VNFM and NS/VNF LCMs</a:t>
            </a:r>
          </a:p>
          <a:p>
            <a:pPr marL="404813" lvl="1" indent="-173038"/>
            <a:r>
              <a:rPr lang="en-US" sz="1000" dirty="0"/>
              <a:t>Helm Charts are included as a binary archive in the VNF package, and are consumed by VNFM</a:t>
            </a:r>
          </a:p>
          <a:p>
            <a:r>
              <a:rPr lang="en-US" sz="1200" dirty="0"/>
              <a:t>Container images are either included in the VNF package or referenced in the descriptors (URL to CIR)</a:t>
            </a:r>
          </a:p>
          <a:p>
            <a:pPr marL="404813" lvl="1" indent="-173038"/>
            <a:r>
              <a:rPr lang="en-US" sz="1000" dirty="0"/>
              <a:t>If the VNF package includes Container images, NFVO/ETSI Catalog Manager uploads them to the CIR</a:t>
            </a:r>
          </a:p>
          <a:p>
            <a:pPr marL="404813" lvl="1" indent="-173038"/>
            <a:r>
              <a:rPr lang="en-US" sz="1000" dirty="0"/>
              <a:t>Otherwise, operators store Container images to the CIR</a:t>
            </a:r>
          </a:p>
          <a:p>
            <a:r>
              <a:rPr lang="en-US" sz="1200" dirty="0"/>
              <a:t>Parameter mapping from Or-</a:t>
            </a:r>
            <a:r>
              <a:rPr lang="en-US" sz="1200" dirty="0" err="1"/>
              <a:t>Vnfm</a:t>
            </a:r>
            <a:r>
              <a:rPr lang="en-US" sz="1200" dirty="0"/>
              <a:t> (SOL003) incoming information to Helm input parameters</a:t>
            </a:r>
          </a:p>
          <a:p>
            <a:r>
              <a:rPr lang="en-US" sz="1200" dirty="0"/>
              <a:t>Resource Mapping between resources in TOSCA VNFD and K8S resources described in Helm chart (for granting between VNFM and NFVO)</a:t>
            </a:r>
          </a:p>
          <a:p>
            <a:r>
              <a:rPr lang="en-US" sz="1200" dirty="0"/>
              <a:t>Mapping the LCM operations to HELM commands (VNFM behavior triggered on Or-</a:t>
            </a:r>
            <a:r>
              <a:rPr lang="en-US" sz="1200" dirty="0" err="1"/>
              <a:t>Vnfm</a:t>
            </a:r>
            <a:r>
              <a:rPr lang="en-US" sz="1200" dirty="0"/>
              <a:t>), etc. </a:t>
            </a:r>
          </a:p>
          <a:p>
            <a:r>
              <a:rPr lang="en-US" sz="1200" dirty="0"/>
              <a:t>VNFM-K8S communication prefers Helm APIs to lower level K8S APIs</a:t>
            </a:r>
          </a:p>
          <a:p>
            <a:r>
              <a:rPr lang="en-US" sz="1200" dirty="0"/>
              <a:t>K8S-VIM communication uses de facto open source standards (Nova/Cinder/Neutron/Keystone/Octavia)</a:t>
            </a:r>
          </a:p>
          <a:p>
            <a:r>
              <a:rPr lang="en-US" sz="1200" dirty="0"/>
              <a:t>CISM-CIS communication uses de facto open source standards</a:t>
            </a:r>
          </a:p>
          <a:p>
            <a:pPr lvl="1"/>
            <a:endParaRPr lang="en-US" sz="1200" dirty="0"/>
          </a:p>
          <a:p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1BC94A-9F02-CF4B-A204-B3BA8F04A7BB}"/>
              </a:ext>
            </a:extLst>
          </p:cNvPr>
          <p:cNvSpPr txBox="1"/>
          <p:nvPr/>
        </p:nvSpPr>
        <p:spPr>
          <a:xfrm>
            <a:off x="4094373" y="5578876"/>
            <a:ext cx="80237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5"/>
                </a:solidFill>
              </a:rPr>
              <a:t>The above diagram is a draft, based on a CNF </a:t>
            </a:r>
            <a:r>
              <a:rPr lang="en-US" sz="1100" dirty="0" err="1">
                <a:solidFill>
                  <a:schemeClr val="accent5"/>
                </a:solidFill>
              </a:rPr>
              <a:t>PoC</a:t>
            </a:r>
            <a:r>
              <a:rPr lang="en-US" sz="1100" dirty="0">
                <a:solidFill>
                  <a:schemeClr val="accent5"/>
                </a:solidFill>
              </a:rPr>
              <a:t> and IFA 029. It will be refined by conforming to the coming ETSI CNF standards.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If the vendor VNFM has CNF capabilities, SO will leverage it through the SOL003 Adapter. Otherwise, SO/NFVO could invoke K8S API/Helm API towards K8S (TBD)</a:t>
            </a:r>
          </a:p>
        </p:txBody>
      </p:sp>
    </p:spTree>
    <p:extLst>
      <p:ext uri="{BB962C8B-B14F-4D97-AF65-F5344CB8AC3E}">
        <p14:creationId xmlns:p14="http://schemas.microsoft.com/office/powerpoint/2010/main" val="12958928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ETSI-based Orchestration </a:t>
            </a:r>
            <a:r>
              <a:rPr lang="en-US" sz="2700" dirty="0"/>
              <a:t>(Challenge)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E0EC-86A7-41A9-A37D-CBD96BD7E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58" y="1019175"/>
            <a:ext cx="3302979" cy="527189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r>
              <a:rPr lang="en-US" sz="1200" dirty="0"/>
              <a:t>The diagram depicts the orchestration functional blocks</a:t>
            </a:r>
          </a:p>
          <a:p>
            <a:r>
              <a:rPr lang="en-US" sz="1200" dirty="0"/>
              <a:t>It is an ETSI-based hierarchical orchestration concept, to facilitate ONAP orchestration adoption by operators who have their own NFVOs and/or VNFMs</a:t>
            </a:r>
          </a:p>
          <a:p>
            <a:pPr lvl="1"/>
            <a:r>
              <a:rPr lang="en-US" sz="1200" dirty="0"/>
              <a:t>E2E, NS, VNF, CNF orchestration by leveraging ETSI standards</a:t>
            </a:r>
          </a:p>
          <a:p>
            <a:r>
              <a:rPr lang="en-US" sz="1200" dirty="0"/>
              <a:t>Working with the existing VFC and external NFVOs</a:t>
            </a:r>
          </a:p>
          <a:p>
            <a:r>
              <a:rPr lang="en-US" sz="1200" dirty="0"/>
              <a:t>Leveraging the common ETSI Catalog Manager</a:t>
            </a:r>
          </a:p>
          <a:p>
            <a:r>
              <a:rPr lang="en-US" sz="1200" dirty="0"/>
              <a:t>Leveraging the common OOF for homing</a:t>
            </a:r>
          </a:p>
          <a:p>
            <a:r>
              <a:rPr lang="en-US" sz="1200" dirty="0"/>
              <a:t>Possible ONAP SO embedded NFVO block</a:t>
            </a:r>
          </a:p>
          <a:p>
            <a:pPr lvl="1"/>
            <a:r>
              <a:rPr lang="en-US" sz="1200" dirty="0"/>
              <a:t>Handle NS LCM Orchestration</a:t>
            </a:r>
          </a:p>
          <a:p>
            <a:pPr lvl="1"/>
            <a:r>
              <a:rPr lang="en-US" sz="1200" dirty="0"/>
              <a:t>Take over Granting and Package Management from the SOL003 Adapter</a:t>
            </a:r>
          </a:p>
          <a:p>
            <a:pPr lvl="1"/>
            <a:r>
              <a:rPr lang="en-US" sz="1200" dirty="0"/>
              <a:t>Support SOL005 Northbound Interface</a:t>
            </a:r>
          </a:p>
          <a:p>
            <a:pPr lvl="1"/>
            <a:r>
              <a:rPr lang="en-US" sz="1200" dirty="0"/>
              <a:t>Support Or-Vi Indirect Resource control for VIM</a:t>
            </a:r>
          </a:p>
          <a:p>
            <a:pPr lvl="1"/>
            <a:r>
              <a:rPr lang="en-US" sz="1200" dirty="0"/>
              <a:t>Possibly, interface with other peer NFVOs (Or-Or)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D96EE-ABA9-4741-84C2-58A4F49C3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228" y="1045024"/>
            <a:ext cx="8638317" cy="4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0497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ETSI-Alignment Requirements &amp; Roadmaps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5256B2-3F92-DE44-81C0-502107B73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33014"/>
              </p:ext>
            </p:extLst>
          </p:nvPr>
        </p:nvGraphicFramePr>
        <p:xfrm>
          <a:off x="452843" y="1062448"/>
          <a:ext cx="11368317" cy="4983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7248">
                  <a:extLst>
                    <a:ext uri="{9D8B030D-6E8A-4147-A177-3AD203B41FA5}">
                      <a16:colId xmlns:a16="http://schemas.microsoft.com/office/drawing/2014/main" val="4064923176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147326067"/>
                    </a:ext>
                  </a:extLst>
                </a:gridCol>
                <a:gridCol w="2386149">
                  <a:extLst>
                    <a:ext uri="{9D8B030D-6E8A-4147-A177-3AD203B41FA5}">
                      <a16:colId xmlns:a16="http://schemas.microsoft.com/office/drawing/2014/main" val="745815132"/>
                    </a:ext>
                  </a:extLst>
                </a:gridCol>
                <a:gridCol w="3744686">
                  <a:extLst>
                    <a:ext uri="{9D8B030D-6E8A-4147-A177-3AD203B41FA5}">
                      <a16:colId xmlns:a16="http://schemas.microsoft.com/office/drawing/2014/main" val="3638499604"/>
                    </a:ext>
                  </a:extLst>
                </a:gridCol>
                <a:gridCol w="2285274">
                  <a:extLst>
                    <a:ext uri="{9D8B030D-6E8A-4147-A177-3AD203B41FA5}">
                      <a16:colId xmlns:a16="http://schemas.microsoft.com/office/drawing/2014/main" val="2857583118"/>
                    </a:ext>
                  </a:extLst>
                </a:gridCol>
              </a:tblGrid>
              <a:tr h="327558">
                <a:tc>
                  <a:txBody>
                    <a:bodyPr/>
                    <a:lstStyle/>
                    <a:p>
                      <a:r>
                        <a:rPr lang="en-US" dirty="0"/>
                        <a:t>Dublin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 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Frankfurt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Guilin 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Future 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518007"/>
                  </a:ext>
                </a:extLst>
              </a:tr>
              <a:tr h="422702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ETSI SOL 2.5.1 support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SOL003 Adapter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Create VNF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Instantiate VNF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Terminate VNF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Delete VNF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Subscription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Notification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Granting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 ETSI VNF BB Workflows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VNFM Simulator in the SO project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SDC SOL004 PNF onboarding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ETSI SOL 2.5.1 support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CSIT (test automation) for SOL003 Adapter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SOL003 Adapter Bug fixes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Communication security between SOL003 Adapter and SVNFM</a:t>
                      </a:r>
                    </a:p>
                    <a:p>
                      <a:pPr marL="404813" lvl="1" indent="-2333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HTTPS support</a:t>
                      </a:r>
                    </a:p>
                    <a:p>
                      <a:pPr marL="404813" lvl="1" indent="-2333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 err="1"/>
                        <a:t>SpringBoot</a:t>
                      </a:r>
                      <a:r>
                        <a:rPr lang="en-US" sz="1100" dirty="0"/>
                        <a:t>-based authentication</a:t>
                      </a:r>
                    </a:p>
                    <a:p>
                      <a:pPr marL="173038" lvl="0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VNFM Simulator migration to the Integration Test project</a:t>
                      </a:r>
                    </a:p>
                    <a:p>
                      <a:pPr marL="173038" lvl="0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SDC SOL004 VNF and PNF onboarding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ETSI SOL 2.5.1 support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 &amp; SOL003 Adapter enhancements  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 SOL004 and SOL001 package storage/retrieval support leveraging ETSI Catalog Manager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SOL003-based package management API support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SOL003 VNF LCM Operations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ETSI Catalog Manager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Storing vendor ETSI packages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Providing ETSI package APIs to the SOL003/SOL005 Adapters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Software Image delivery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SOL005 Adapter for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Create NS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Instantiate NS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Terminate NS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Delete NS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SOL002 Adapter</a:t>
                      </a:r>
                    </a:p>
                    <a:p>
                      <a:pPr marL="344488" lvl="2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VNF LCM notification</a:t>
                      </a:r>
                    </a:p>
                    <a:p>
                      <a:pPr marL="171450" lvl="1" indent="-171450">
                        <a:buFont typeface="Arial" panose="020B0604020202020204" pitchFamily="34" charset="0"/>
                        <a:buChar char="•"/>
                        <a:tabLst>
                          <a:tab pos="163513" algn="l"/>
                        </a:tabLst>
                      </a:pPr>
                      <a:r>
                        <a:rPr lang="en-US" sz="1100" dirty="0"/>
                        <a:t>AAF-based HTTPS and Authentication – partial OAuth2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ETSI SOL 2.7.1 support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SDC enhancements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SOL007 NS package onboarding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SOL001 NSD and VNFD mapping to SDC AID DM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SOL003 Adapter enhancements and additional SOL003 operations support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SOL003 NBI enhancements for GNFC-ready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VNF Query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VNF Modify (</a:t>
                      </a:r>
                      <a:r>
                        <a:rPr lang="en-US" sz="1100" dirty="0" err="1"/>
                        <a:t>ModifyVnfInfo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VNF Heal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Policy-based Scaling (VNF-level and/or VF-Module-level)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SOL003 LCN and translation into DCAE events (FM/PM)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High Availability and Fault-Tolerant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Granting with HPA via OOF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OOF VNF-level Homing Request Support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b="1" dirty="0"/>
                        <a:t>CNF support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Model-Driven Orchestration leveraging,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Puccini? CDS integration?</a:t>
                      </a:r>
                    </a:p>
                    <a:p>
                      <a:pPr marL="171450" lvl="0" indent="-1635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SOL005 Northbound Interface support</a:t>
                      </a:r>
                    </a:p>
                    <a:p>
                      <a:pPr marL="171450" lvl="0" indent="-1635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SOL005 Adapter enhancements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ETSI Package Management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Security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Additional NS LCM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FM/PM</a:t>
                      </a:r>
                    </a:p>
                    <a:p>
                      <a:pPr marL="344488" lvl="1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Configuration</a:t>
                      </a:r>
                    </a:p>
                    <a:p>
                      <a:pPr marL="171450" lvl="0" indent="-1635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OAuth2-based authentication support between  SOL002/SOL003/SOL005 Adapters and SVNFM/NFVO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635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SDC SOL007 Design and generation of SOL004/SOL007 packages</a:t>
                      </a:r>
                    </a:p>
                    <a:p>
                      <a:pPr marL="171450" lvl="0" indent="-1635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100" dirty="0"/>
                        <a:t>ETSI-based VNF software upgrade</a:t>
                      </a:r>
                    </a:p>
                    <a:p>
                      <a:pPr marL="171450" lvl="0" indent="-1635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strike="noStrike" dirty="0"/>
                        <a:t>SOL011 Or-Or interface to support </a:t>
                      </a:r>
                      <a:r>
                        <a:rPr lang="en-US" sz="1000" strike="noStrike"/>
                        <a:t>multi-domain orchestration.</a:t>
                      </a:r>
                    </a:p>
                    <a:p>
                      <a:pPr marL="171450" lvl="0" indent="-1635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strike="noStrike"/>
                        <a:t>ONAP </a:t>
                      </a:r>
                      <a:r>
                        <a:rPr lang="en-US" sz="1000" strike="noStrike" dirty="0"/>
                        <a:t>SO embedded NFVO for hierarchical orchestration, as one of the NFVO options – see the hierarchical orchestration section</a:t>
                      </a:r>
                    </a:p>
                    <a:p>
                      <a:pPr marL="344488" lvl="0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strike="noStrike" dirty="0"/>
                        <a:t>Move package management, Granting,  Software-Image handling from SOL003 Adapter to NFVO</a:t>
                      </a:r>
                    </a:p>
                    <a:p>
                      <a:pPr marL="344488" lvl="0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000" strike="noStrike" dirty="0"/>
                        <a:t>NS LCM orchestration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992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4E12CB4-1A94-7D47-B566-3CD5D7640165}"/>
              </a:ext>
            </a:extLst>
          </p:cNvPr>
          <p:cNvSpPr/>
          <p:nvPr/>
        </p:nvSpPr>
        <p:spPr>
          <a:xfrm>
            <a:off x="1164334" y="10647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✔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A0CE0-11CB-EC43-87B4-C4D51479E8C3}"/>
              </a:ext>
            </a:extLst>
          </p:cNvPr>
          <p:cNvSpPr/>
          <p:nvPr/>
        </p:nvSpPr>
        <p:spPr>
          <a:xfrm>
            <a:off x="2585464" y="10685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277626749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 &amp; 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9AA23F-D719-A848-8A8C-183F314D9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2059619"/>
            <a:ext cx="11506200" cy="3684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Q &amp; A</a:t>
            </a:r>
          </a:p>
          <a:p>
            <a:pPr marL="0" indent="0" algn="ctr">
              <a:buNone/>
            </a:pPr>
            <a:r>
              <a:rPr lang="en-US" sz="5400" dirty="0"/>
              <a:t>Challenges</a:t>
            </a:r>
          </a:p>
          <a:p>
            <a:pPr marL="0" indent="0" algn="ctr">
              <a:buNone/>
            </a:pPr>
            <a:r>
              <a:rPr lang="en-US" sz="5400" dirty="0"/>
              <a:t>Recommendations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A5447-8A07-3F43-82B8-02C042110645}"/>
              </a:ext>
            </a:extLst>
          </p:cNvPr>
          <p:cNvSpPr txBox="1"/>
          <p:nvPr/>
        </p:nvSpPr>
        <p:spPr>
          <a:xfrm>
            <a:off x="176841" y="1268208"/>
            <a:ext cx="387542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CNF spec? IFA029? IFA040?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Or-Vi SOL Spec?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Modeling direction for GVNFM?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VNFD representation for Cloud Native?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Hybrid Modelling for CNF? It is the current assumption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Indirect mode of resource management?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Is the </a:t>
            </a:r>
            <a:r>
              <a:rPr lang="en-US" sz="1200" dirty="0" err="1"/>
              <a:t>forge.etsi.org</a:t>
            </a:r>
            <a:r>
              <a:rPr lang="en-US" sz="1200" dirty="0"/>
              <a:t> swagger official?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VNF Indicator?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B11FB-9929-B247-88A6-82DE9040C30B}"/>
              </a:ext>
            </a:extLst>
          </p:cNvPr>
          <p:cNvSpPr txBox="1"/>
          <p:nvPr/>
        </p:nvSpPr>
        <p:spPr>
          <a:xfrm>
            <a:off x="8300642" y="1268208"/>
            <a:ext cx="37145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ONAP SDC ETSI NS, VNF and PNG package onboarding &amp; modelling?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SDC ETSI package handling?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Common TOSCA parser?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FM/PM conversion into VES event and interaction with DCAE and Policy?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758218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E0EC-86A7-41A9-A37D-CBD96BD7E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961" y="1377942"/>
            <a:ext cx="9856650" cy="4662640"/>
          </a:xfrm>
        </p:spPr>
        <p:txBody>
          <a:bodyPr>
            <a:noAutofit/>
          </a:bodyPr>
          <a:lstStyle/>
          <a:p>
            <a:endParaRPr lang="en-US" sz="1400" dirty="0"/>
          </a:p>
          <a:p>
            <a:r>
              <a:rPr lang="en-US" sz="1200" dirty="0"/>
              <a:t>ETSI Alignment Support, </a:t>
            </a:r>
            <a:r>
              <a:rPr lang="en-US" sz="1200" dirty="0">
                <a:hlinkClick r:id="rId2"/>
              </a:rPr>
              <a:t>https://wiki.onap.org/display/DW/ETSI+Alignment+Support</a:t>
            </a:r>
            <a:endParaRPr lang="en-US" sz="1200" dirty="0"/>
          </a:p>
          <a:p>
            <a:pPr lvl="1"/>
            <a:r>
              <a:rPr lang="en-US" sz="1200" dirty="0"/>
              <a:t>ETSI Package Management, </a:t>
            </a:r>
            <a:r>
              <a:rPr lang="en-US" sz="1200" dirty="0">
                <a:hlinkClick r:id="rId3"/>
              </a:rPr>
              <a:t>https://wiki.onap.org/display/DW/ETSI+Package+Management</a:t>
            </a:r>
            <a:endParaRPr lang="en-US" sz="1200" dirty="0"/>
          </a:p>
          <a:p>
            <a:pPr lvl="1"/>
            <a:r>
              <a:rPr lang="en-US" sz="1200" dirty="0"/>
              <a:t>ETSI Catalog Management, </a:t>
            </a:r>
            <a:r>
              <a:rPr lang="en-US" sz="1200" dirty="0">
                <a:hlinkClick r:id="rId4"/>
              </a:rPr>
              <a:t>https://wiki.onap.org/display/DW/ETSI+Catalog+Management</a:t>
            </a:r>
            <a:endParaRPr lang="en-US" sz="1200" dirty="0"/>
          </a:p>
          <a:p>
            <a:pPr lvl="1"/>
            <a:r>
              <a:rPr lang="en-US" sz="1200" dirty="0"/>
              <a:t>Communication Security, </a:t>
            </a:r>
            <a:r>
              <a:rPr lang="en-US" sz="1200" dirty="0">
                <a:hlinkClick r:id="rId5"/>
              </a:rPr>
              <a:t>https://wiki.onap.org/display/DW/Communication+Security</a:t>
            </a:r>
            <a:endParaRPr lang="en-US" sz="1200" dirty="0"/>
          </a:p>
          <a:p>
            <a:pPr lvl="1"/>
            <a:r>
              <a:rPr lang="en-US" sz="1200" dirty="0"/>
              <a:t>SOL003 Adapter, </a:t>
            </a:r>
            <a:r>
              <a:rPr lang="en-US" sz="1200" dirty="0">
                <a:hlinkClick r:id="rId6"/>
              </a:rPr>
              <a:t>https://wiki.onap.org/display/DW/SOL003+Adapter</a:t>
            </a:r>
            <a:endParaRPr lang="en-US" sz="1200" dirty="0"/>
          </a:p>
          <a:p>
            <a:pPr lvl="1"/>
            <a:r>
              <a:rPr lang="en-US" sz="1200" dirty="0"/>
              <a:t>SOL005 Adapter, </a:t>
            </a:r>
            <a:r>
              <a:rPr lang="en-US" sz="1200" dirty="0">
                <a:hlinkClick r:id="rId7"/>
              </a:rPr>
              <a:t>https://wiki.onap.org/display/DW/SOL005+Adapter</a:t>
            </a:r>
            <a:endParaRPr lang="en-US" sz="1200" dirty="0"/>
          </a:p>
          <a:p>
            <a:pPr lvl="1"/>
            <a:r>
              <a:rPr lang="en-US" sz="1200" dirty="0"/>
              <a:t>SOL002 Adapter, </a:t>
            </a:r>
            <a:r>
              <a:rPr lang="en-US" sz="1200" dirty="0">
                <a:hlinkClick r:id="rId8"/>
              </a:rPr>
              <a:t>https://wiki.onap.org/display/DW/SOL002+Adapter</a:t>
            </a:r>
            <a:endParaRPr lang="en-US" sz="1200" dirty="0"/>
          </a:p>
          <a:p>
            <a:r>
              <a:rPr lang="en-US" sz="1200" dirty="0"/>
              <a:t>SOL003 Adapter APIs, </a:t>
            </a:r>
            <a:r>
              <a:rPr lang="en-US" sz="1200" dirty="0">
                <a:hlinkClick r:id="rId9"/>
              </a:rPr>
              <a:t>https://wiki.onap.org/display/DW/SO+VNFM+Adapter+APIs</a:t>
            </a:r>
            <a:endParaRPr lang="en-US" sz="1200" dirty="0"/>
          </a:p>
          <a:p>
            <a:r>
              <a:rPr lang="en-US" sz="1200" dirty="0"/>
              <a:t>SOL003 Adapter Test Case, </a:t>
            </a:r>
            <a:r>
              <a:rPr lang="en-US" sz="1200" dirty="0">
                <a:hlinkClick r:id="rId10"/>
              </a:rPr>
              <a:t>https://wiki.onap.org/display/DW/SO+VNFM+Adapter+Test+Case</a:t>
            </a:r>
            <a:endParaRPr lang="en-US" sz="1200" dirty="0"/>
          </a:p>
          <a:p>
            <a:r>
              <a:rPr lang="en-US" sz="1200" dirty="0"/>
              <a:t>SOL002 Adapter, </a:t>
            </a:r>
            <a:r>
              <a:rPr lang="en-US" sz="1200" dirty="0">
                <a:hlinkClick r:id="rId8"/>
              </a:rPr>
              <a:t>https://wiki.onap.org/display/DW/SOL002+Adapter</a:t>
            </a:r>
            <a:endParaRPr lang="en-US" sz="1200" dirty="0"/>
          </a:p>
          <a:p>
            <a:r>
              <a:rPr lang="en-US" sz="1200" dirty="0"/>
              <a:t>ETSI Catalog Manager, </a:t>
            </a:r>
            <a:r>
              <a:rPr lang="en-US" sz="1200" dirty="0">
                <a:hlinkClick r:id="rId11"/>
              </a:rPr>
              <a:t>https://wiki.onap.org/display/DW/Etsicatalog+Documentation</a:t>
            </a:r>
            <a:endParaRPr lang="en-US" sz="1200" dirty="0"/>
          </a:p>
          <a:p>
            <a:r>
              <a:rPr lang="en-US" sz="1200" dirty="0"/>
              <a:t>SOL003 Package Management API swagger: </a:t>
            </a:r>
            <a:r>
              <a:rPr lang="en-US" sz="1200" dirty="0">
                <a:hlinkClick r:id="rId12"/>
              </a:rPr>
              <a:t>https://forge.etsi.org/jenkins/view/All%20jobs/job/NFV%20-%20Network%20Functions%20Virtualisation/job/sol002-sol003-master/42/artifact/build/</a:t>
            </a:r>
            <a:endParaRPr lang="en-US" sz="1200" dirty="0"/>
          </a:p>
          <a:p>
            <a:r>
              <a:rPr lang="en-US" sz="1200" dirty="0"/>
              <a:t>Orchestration Scenarios (a.k.a. ETSI-Alignment) Task Force weekly meeting, </a:t>
            </a:r>
          </a:p>
          <a:p>
            <a:pPr lvl="1"/>
            <a:r>
              <a:rPr lang="en-US" sz="1200" dirty="0"/>
              <a:t>Weekly meeting: Mondays at 12PM UTC, 5AM PT, 8AM ET, 2PM CET, 5:30PM India, 8PM China.</a:t>
            </a:r>
          </a:p>
          <a:p>
            <a:pPr lvl="1"/>
            <a:r>
              <a:rPr lang="en-US" sz="1200" dirty="0">
                <a:hlinkClick r:id="rId13"/>
              </a:rPr>
              <a:t>https://zoom.us/j/722438866</a:t>
            </a:r>
            <a:endParaRPr lang="en-US" sz="1200" dirty="0"/>
          </a:p>
          <a:p>
            <a:pPr lvl="1"/>
            <a:r>
              <a:rPr lang="en-US" sz="1200" dirty="0"/>
              <a:t>One tap mobile: +16699006833,,722438866#  US (San Jose)            +16465588656,,722438866# US (New York)</a:t>
            </a:r>
          </a:p>
          <a:p>
            <a:pPr lvl="1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6767242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B1834B-E19A-E047-BF31-D3D067F7DEFC}"/>
              </a:ext>
            </a:extLst>
          </p:cNvPr>
          <p:cNvSpPr txBox="1"/>
          <p:nvPr/>
        </p:nvSpPr>
        <p:spPr>
          <a:xfrm>
            <a:off x="5001768" y="3685032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1737130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44" y="238037"/>
            <a:ext cx="708808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DB8AE6-3285-F34A-937C-96BB3DD69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74257"/>
              </p:ext>
            </p:extLst>
          </p:nvPr>
        </p:nvGraphicFramePr>
        <p:xfrm>
          <a:off x="324079" y="1132701"/>
          <a:ext cx="6729866" cy="485008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324">
                  <a:extLst>
                    <a:ext uri="{9D8B030D-6E8A-4147-A177-3AD203B41FA5}">
                      <a16:colId xmlns:a16="http://schemas.microsoft.com/office/drawing/2014/main" val="2323170820"/>
                    </a:ext>
                  </a:extLst>
                </a:gridCol>
                <a:gridCol w="6213542">
                  <a:extLst>
                    <a:ext uri="{9D8B030D-6E8A-4147-A177-3AD203B41FA5}">
                      <a16:colId xmlns:a16="http://schemas.microsoft.com/office/drawing/2014/main" val="397916272"/>
                    </a:ext>
                  </a:extLst>
                </a:gridCol>
              </a:tblGrid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ETSI MANO and ONAP ETSI Alignment Landscape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40982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ONAP ETSI-Alignment Overall Architecture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96558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ONAP ETSI Catalog Management Component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26794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ONAP ETSI VNF Package Management Interfaces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19987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SOL003 Adapter Architecture &amp; Use Cases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91059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SOL005 Adapter Architecture &amp; Use Cases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45558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SOL002 Adapter Architecture &amp; Use Cases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3133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Communication Security between ONAP and SVNFM/NFVO *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6197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CNF Support *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241863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Hierarchical ETSI-Based Orchestration *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132669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ETSI-Alignment Requirements and Roadmaps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394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45857CE-B395-FA4F-92C6-60A2773DA311}"/>
              </a:ext>
            </a:extLst>
          </p:cNvPr>
          <p:cNvSpPr txBox="1"/>
          <p:nvPr/>
        </p:nvSpPr>
        <p:spPr>
          <a:xfrm>
            <a:off x="763310" y="6134860"/>
            <a:ext cx="2484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* Challenges for future releases</a:t>
            </a:r>
          </a:p>
        </p:txBody>
      </p:sp>
    </p:spTree>
    <p:extLst>
      <p:ext uri="{BB962C8B-B14F-4D97-AF65-F5344CB8AC3E}">
        <p14:creationId xmlns:p14="http://schemas.microsoft.com/office/powerpoint/2010/main" val="25025577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C8B5C5-3861-E94D-B020-C9FA07A0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208" y="1040867"/>
            <a:ext cx="7031056" cy="51537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ETSI MANO and ONAP ETSI Alignment Landscape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677BA3-393C-9544-BC8B-351ABD791B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543" y="1040867"/>
            <a:ext cx="4810085" cy="535457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As part of aligning ONAP to ETSI MANO, ONAP supports ETSI standards for packaging, LCM operations, security for managing VNF, PNF and NS.</a:t>
            </a:r>
          </a:p>
          <a:p>
            <a:r>
              <a:rPr lang="en-US" sz="1000" dirty="0"/>
              <a:t>For packaging, the SOL004 standard is used for the VNF and PNF package, and the SOL007 standard will be used for the NS package </a:t>
            </a:r>
          </a:p>
          <a:p>
            <a:pPr lvl="1"/>
            <a:r>
              <a:rPr lang="en-US" sz="1000" dirty="0"/>
              <a:t>SOL007 support is not for Frankfurt</a:t>
            </a:r>
          </a:p>
          <a:p>
            <a:pPr lvl="1"/>
            <a:r>
              <a:rPr lang="en-US" sz="1000" dirty="0"/>
              <a:t>SOL005 Package onboarding to SO is not for Frankfurt</a:t>
            </a:r>
          </a:p>
          <a:p>
            <a:r>
              <a:rPr lang="en-US" sz="1000" dirty="0"/>
              <a:t>VNF, PNF and NS descriptors are described by the SOL001 standard.</a:t>
            </a:r>
          </a:p>
          <a:p>
            <a:r>
              <a:rPr lang="en-US" sz="1000" dirty="0"/>
              <a:t>The SOL003 standard is used for VNF LCM, Package Management and Monitoring.</a:t>
            </a:r>
          </a:p>
          <a:p>
            <a:r>
              <a:rPr lang="en-US" sz="1000" dirty="0"/>
              <a:t>The SOL005 standard is used for NS LCM and VNF Package Management and Monitoring.</a:t>
            </a:r>
          </a:p>
          <a:p>
            <a:r>
              <a:rPr lang="en-US" sz="1000" dirty="0"/>
              <a:t>The SOL002 standard is used for VNF/VNFC-level EM triggered scenarios (LCM, Fault, Performance, Configuration).</a:t>
            </a:r>
          </a:p>
          <a:p>
            <a:r>
              <a:rPr lang="en-US" sz="1000" dirty="0"/>
              <a:t>ETSI Package and communication security are supported.</a:t>
            </a:r>
          </a:p>
          <a:p>
            <a:pPr marL="0" indent="0">
              <a:buNone/>
            </a:pPr>
            <a:r>
              <a:rPr lang="en-US" sz="1200" dirty="0"/>
              <a:t>ONAP components target realization of ETSI MANO</a:t>
            </a:r>
          </a:p>
          <a:p>
            <a:r>
              <a:rPr lang="en-US" sz="1000" dirty="0"/>
              <a:t>SDC realizes SOL004 and SOL007 package onboarding, design and distribution functionalities.</a:t>
            </a:r>
          </a:p>
          <a:p>
            <a:pPr lvl="1"/>
            <a:r>
              <a:rPr lang="en-US" sz="1000" dirty="0"/>
              <a:t>SOL007 package onboarding is not for Frankfurt</a:t>
            </a:r>
          </a:p>
          <a:p>
            <a:r>
              <a:rPr lang="en-US" sz="1000" dirty="0"/>
              <a:t>External NFVO and VFC realize the NFVO functionalities.</a:t>
            </a:r>
          </a:p>
          <a:p>
            <a:r>
              <a:rPr lang="en-US" sz="1000" dirty="0"/>
              <a:t>SOL003 Adapter realizes the Or-</a:t>
            </a:r>
            <a:r>
              <a:rPr lang="en-US" sz="1000" dirty="0" err="1"/>
              <a:t>Vnfm</a:t>
            </a:r>
            <a:r>
              <a:rPr lang="en-US" sz="1000" dirty="0"/>
              <a:t> (SOL003) interface.</a:t>
            </a:r>
          </a:p>
          <a:p>
            <a:r>
              <a:rPr lang="en-US" sz="1000" dirty="0"/>
              <a:t>SOL005 Adapter realizes the </a:t>
            </a:r>
            <a:r>
              <a:rPr lang="en-US" sz="1000" dirty="0" err="1"/>
              <a:t>Os</a:t>
            </a:r>
            <a:r>
              <a:rPr lang="en-US" sz="1000" dirty="0"/>
              <a:t>-Ma (SOL005) interface.</a:t>
            </a:r>
          </a:p>
          <a:p>
            <a:r>
              <a:rPr lang="en-US" sz="1000" dirty="0"/>
              <a:t>SOL002 Adapter realizes the </a:t>
            </a:r>
            <a:r>
              <a:rPr lang="en-US" sz="1000" dirty="0" err="1"/>
              <a:t>Ve-Vnfm</a:t>
            </a:r>
            <a:r>
              <a:rPr lang="en-US" sz="1000" dirty="0"/>
              <a:t> (SOL002) interface.</a:t>
            </a:r>
          </a:p>
          <a:p>
            <a:r>
              <a:rPr lang="en-US" sz="1000" dirty="0"/>
              <a:t>ETSI Catalog Manager provides ETSI Catalog/Package management.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354245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9CBB15-D1CB-CD40-8CC7-C3B1DB348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159" y="993729"/>
            <a:ext cx="6674904" cy="52265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ONAP ETSI-Alignment Overall Target Architecture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E0EC-86A7-41A9-A37D-CBD96BD7E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142" y="993729"/>
            <a:ext cx="5406017" cy="5450563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ONAP will be aligned with ETSI standards: SOL004, SOL007, SOL001, SOL003, SOL005, SOL002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SDC supports SOL004 Package Onboarding</a:t>
            </a:r>
          </a:p>
          <a:p>
            <a:pPr marL="293688" lvl="1" indent="-119063"/>
            <a:r>
              <a:rPr lang="en-US" sz="1000" dirty="0"/>
              <a:t>SDC CSAR embeds the vendor SOL004 package in an ONAP VNF package</a:t>
            </a:r>
          </a:p>
          <a:p>
            <a:pPr marL="293688" lvl="1" indent="-119063"/>
            <a:r>
              <a:rPr lang="en-US" sz="1000" dirty="0"/>
              <a:t> </a:t>
            </a:r>
            <a:r>
              <a:rPr lang="en-US" sz="1000" dirty="0">
                <a:solidFill>
                  <a:srgbClr val="FF0000"/>
                </a:solidFill>
              </a:rPr>
              <a:t>SOL007 package support will not be in Frankfurt</a:t>
            </a:r>
            <a:endParaRPr lang="en-US" sz="1000" dirty="0"/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SO (SDC Controller) gets an SDC package notification and queries for the SDC package including the vendor SOL004 package (</a:t>
            </a:r>
            <a:r>
              <a:rPr lang="en-US" sz="1000" dirty="0">
                <a:solidFill>
                  <a:srgbClr val="FF0000"/>
                </a:solidFill>
              </a:rPr>
              <a:t>SOL007 is not for Frankfurt</a:t>
            </a:r>
            <a:r>
              <a:rPr lang="en-US" sz="1000" dirty="0"/>
              <a:t>)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SDC Controller invokes the ETSI Catalog Manager (common component) to store vendor packages, by passing the CSAR Id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ONAP-ETSI Catalog Manager queries for the SDC CSAR and stores the SOL004 vendor packages in its database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SOL003 Adapter supports VNF package management and LCM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SOL003 Adapter forwards VNF packages to VNFM over SOL003 Package Management Interface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SOL005 Adapter queries for NS/PNF descriptors &amp; VNF packages (</a:t>
            </a:r>
            <a:r>
              <a:rPr lang="en-US" sz="1000" dirty="0">
                <a:solidFill>
                  <a:srgbClr val="FF0000"/>
                </a:solidFill>
              </a:rPr>
              <a:t>not for Frankfurt</a:t>
            </a:r>
            <a:r>
              <a:rPr lang="en-US" sz="1000" dirty="0"/>
              <a:t>)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SOL005 Adapter forwards NS/PNF descriptors &amp; VNF packages to External NFVO (</a:t>
            </a:r>
            <a:r>
              <a:rPr lang="en-US" sz="1000" dirty="0">
                <a:solidFill>
                  <a:srgbClr val="FF0000"/>
                </a:solidFill>
              </a:rPr>
              <a:t>not for Frankfurt</a:t>
            </a:r>
            <a:r>
              <a:rPr lang="en-US" sz="1000" dirty="0"/>
              <a:t>)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SOL003 Adapter supports SOL003 Operations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SOL005 Adapter supports SOL005 Operations</a:t>
            </a:r>
          </a:p>
          <a:p>
            <a:pPr marL="174625" indent="-174625">
              <a:buFont typeface="+mj-lt"/>
              <a:buAutoNum type="arabicPeriod"/>
            </a:pPr>
            <a:r>
              <a:rPr lang="en-US" sz="1000" dirty="0"/>
              <a:t>SOL002 Adapter supports SOL002 Operations</a:t>
            </a:r>
          </a:p>
          <a:p>
            <a:pPr marL="401638" indent="-401638">
              <a:lnSpc>
                <a:spcPct val="80000"/>
              </a:lnSpc>
              <a:buNone/>
            </a:pPr>
            <a:r>
              <a:rPr lang="en-US" sz="1000" dirty="0"/>
              <a:t>Note:	SOL003/SOL005/SOL002 Adapters will be designed to leverage common functionalities such as: Security, HPA, AAI, Policy,  ETSI Catalog Manager</a:t>
            </a:r>
          </a:p>
          <a:p>
            <a:pPr marL="0" indent="0">
              <a:lnSpc>
                <a:spcPct val="80000"/>
              </a:lnSpc>
              <a:buNone/>
              <a:tabLst>
                <a:tab pos="398463" algn="l"/>
                <a:tab pos="849313" algn="l"/>
              </a:tabLst>
            </a:pPr>
            <a:r>
              <a:rPr lang="en-US" sz="1000" dirty="0"/>
              <a:t>	SOL005 Northbound support is not for Frankfurt</a:t>
            </a:r>
          </a:p>
          <a:p>
            <a:pPr marL="409575" indent="0">
              <a:lnSpc>
                <a:spcPct val="80000"/>
              </a:lnSpc>
              <a:buNone/>
              <a:tabLst>
                <a:tab pos="398463" algn="l"/>
                <a:tab pos="849313" algn="l"/>
              </a:tabLst>
            </a:pPr>
            <a:r>
              <a:rPr lang="en-US" sz="1000" dirty="0"/>
              <a:t>SOL003/SOL002 Adapter NBI GNFC-Ready &amp; APPC/CDS are not for Frankfurt</a:t>
            </a:r>
          </a:p>
          <a:p>
            <a:pPr marL="409575" indent="0">
              <a:lnSpc>
                <a:spcPct val="80000"/>
              </a:lnSpc>
              <a:buNone/>
              <a:tabLst>
                <a:tab pos="398463" algn="l"/>
                <a:tab pos="849313" algn="l"/>
              </a:tabLst>
            </a:pPr>
            <a:r>
              <a:rPr lang="en-US" sz="1000" dirty="0"/>
              <a:t>SOL003 Adapter DCAE event mapping is not for Frankfurt</a:t>
            </a:r>
          </a:p>
          <a:p>
            <a:pPr lvl="1"/>
            <a:endParaRPr lang="en-US" sz="1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2CBEDA-963A-1441-962B-FA68598B5743}"/>
              </a:ext>
            </a:extLst>
          </p:cNvPr>
          <p:cNvSpPr/>
          <p:nvPr/>
        </p:nvSpPr>
        <p:spPr>
          <a:xfrm>
            <a:off x="6433484" y="2199520"/>
            <a:ext cx="295046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C0AEA4-DAA2-8440-A651-1F042AC04ECA}"/>
              </a:ext>
            </a:extLst>
          </p:cNvPr>
          <p:cNvSpPr/>
          <p:nvPr/>
        </p:nvSpPr>
        <p:spPr>
          <a:xfrm>
            <a:off x="7600810" y="1889014"/>
            <a:ext cx="243840" cy="25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B55492-4EF6-D340-950C-28C66E8496B9}"/>
              </a:ext>
            </a:extLst>
          </p:cNvPr>
          <p:cNvSpPr/>
          <p:nvPr/>
        </p:nvSpPr>
        <p:spPr>
          <a:xfrm>
            <a:off x="8223339" y="4081465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9E5920-4D05-734B-9353-F27FAB264D3C}"/>
              </a:ext>
            </a:extLst>
          </p:cNvPr>
          <p:cNvSpPr/>
          <p:nvPr/>
        </p:nvSpPr>
        <p:spPr>
          <a:xfrm>
            <a:off x="9531292" y="3550343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9A05C3-3A91-464E-8B9A-4414881B61BD}"/>
              </a:ext>
            </a:extLst>
          </p:cNvPr>
          <p:cNvSpPr/>
          <p:nvPr/>
        </p:nvSpPr>
        <p:spPr>
          <a:xfrm>
            <a:off x="7916361" y="4685731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A1746E-94A8-BA46-9842-3E312F5F9261}"/>
              </a:ext>
            </a:extLst>
          </p:cNvPr>
          <p:cNvSpPr/>
          <p:nvPr/>
        </p:nvSpPr>
        <p:spPr>
          <a:xfrm>
            <a:off x="9289696" y="2655467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6B5902-EFE6-3D4F-9E5D-2272E5CF5981}"/>
              </a:ext>
            </a:extLst>
          </p:cNvPr>
          <p:cNvSpPr/>
          <p:nvPr/>
        </p:nvSpPr>
        <p:spPr>
          <a:xfrm>
            <a:off x="7635682" y="2285894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4FFF3F2-D0BD-9845-B30B-4F01E4214E25}"/>
              </a:ext>
            </a:extLst>
          </p:cNvPr>
          <p:cNvGrpSpPr/>
          <p:nvPr/>
        </p:nvGrpSpPr>
        <p:grpSpPr>
          <a:xfrm>
            <a:off x="8932584" y="3540069"/>
            <a:ext cx="316112" cy="251599"/>
            <a:chOff x="8506986" y="5138296"/>
            <a:chExt cx="316112" cy="25159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06D7238-1E7E-6F44-9E90-C2C45D4313B5}"/>
                </a:ext>
              </a:extLst>
            </p:cNvPr>
            <p:cNvSpPr/>
            <p:nvPr/>
          </p:nvSpPr>
          <p:spPr>
            <a:xfrm>
              <a:off x="8543122" y="5138296"/>
              <a:ext cx="243840" cy="2515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2B08CD-E0C4-F24F-AB9E-615156A60381}"/>
                </a:ext>
              </a:extLst>
            </p:cNvPr>
            <p:cNvSpPr txBox="1"/>
            <p:nvPr/>
          </p:nvSpPr>
          <p:spPr>
            <a:xfrm>
              <a:off x="8506986" y="5143674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ED74F17-FE70-C647-9940-3DB0BAFBD18B}"/>
              </a:ext>
            </a:extLst>
          </p:cNvPr>
          <p:cNvSpPr txBox="1"/>
          <p:nvPr/>
        </p:nvSpPr>
        <p:spPr>
          <a:xfrm>
            <a:off x="5503715" y="6220272"/>
            <a:ext cx="6743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architecture and design details: </a:t>
            </a:r>
            <a:r>
              <a:rPr lang="en-US" sz="1200" dirty="0">
                <a:hlinkClick r:id="rId3"/>
              </a:rPr>
              <a:t>https://wiki.onap.org/display/DW/ETSI+Alignment+Support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82501AB-BB58-B44C-BCC7-45177C1E0D32}"/>
              </a:ext>
            </a:extLst>
          </p:cNvPr>
          <p:cNvSpPr/>
          <p:nvPr/>
        </p:nvSpPr>
        <p:spPr>
          <a:xfrm>
            <a:off x="7845447" y="2672781"/>
            <a:ext cx="268224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780D22-11B6-5743-A086-B20059B79362}"/>
              </a:ext>
            </a:extLst>
          </p:cNvPr>
          <p:cNvSpPr/>
          <p:nvPr/>
        </p:nvSpPr>
        <p:spPr>
          <a:xfrm>
            <a:off x="6710681" y="2502313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233AD-01C6-0B42-ACE1-4CD228DAF0F2}"/>
              </a:ext>
            </a:extLst>
          </p:cNvPr>
          <p:cNvGrpSpPr/>
          <p:nvPr/>
        </p:nvGrpSpPr>
        <p:grpSpPr>
          <a:xfrm>
            <a:off x="6698915" y="5010989"/>
            <a:ext cx="316112" cy="269079"/>
            <a:chOff x="9596530" y="5687852"/>
            <a:chExt cx="316112" cy="26907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49703B6-8BAC-944B-9CDA-B1908A56831A}"/>
                </a:ext>
              </a:extLst>
            </p:cNvPr>
            <p:cNvSpPr/>
            <p:nvPr/>
          </p:nvSpPr>
          <p:spPr>
            <a:xfrm>
              <a:off x="9644446" y="5687852"/>
              <a:ext cx="243840" cy="2515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3E2B52-8761-844D-997F-10B0D372CB4A}"/>
                </a:ext>
              </a:extLst>
            </p:cNvPr>
            <p:cNvSpPr txBox="1"/>
            <p:nvPr/>
          </p:nvSpPr>
          <p:spPr>
            <a:xfrm>
              <a:off x="9596530" y="571071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45573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5D6FB4-C138-1049-B5B1-F21EED68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87" y="1096530"/>
            <a:ext cx="7765786" cy="423311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29E363A-3705-FC47-9AFB-BCA2277B4E18}"/>
              </a:ext>
            </a:extLst>
          </p:cNvPr>
          <p:cNvSpPr/>
          <p:nvPr/>
        </p:nvSpPr>
        <p:spPr>
          <a:xfrm>
            <a:off x="7228114" y="2594875"/>
            <a:ext cx="531223" cy="366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2.A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ONAP ETSI Catalog Management Component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E0EC-86A7-41A9-A37D-CBD96BD7E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634" y="1078303"/>
            <a:ext cx="4145520" cy="5331375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1200" dirty="0"/>
              <a:t>ETSI Catalog Manager is a common component.</a:t>
            </a:r>
          </a:p>
          <a:p>
            <a:pPr marL="336550" indent="-336550"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SO (SDC Controller) queries the package from SDC.</a:t>
            </a:r>
          </a:p>
          <a:p>
            <a:pPr marL="336550" indent="-336550"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SO invokes ETSI Catalog Manager for storing vendor packages to the ETSI Catalog  database</a:t>
            </a:r>
          </a:p>
          <a:p>
            <a:pPr marL="635000" lvl="1" indent="-290513">
              <a:buFont typeface="+mj-lt"/>
              <a:buAutoNum type="alphaUcPeriod"/>
            </a:pPr>
            <a:r>
              <a:rPr lang="en-US" sz="1000" dirty="0"/>
              <a:t>ONAP-ETSI Catalog Manager APIs are used for storage of vendor packages, by passing the SDC CSAR ID</a:t>
            </a:r>
          </a:p>
          <a:p>
            <a:pPr marL="635000" lvl="1" indent="-290513">
              <a:buFont typeface="+mj-lt"/>
              <a:buAutoNum type="alphaUcPeriod"/>
            </a:pPr>
            <a:r>
              <a:rPr lang="en-US" sz="1000" dirty="0"/>
              <a:t>ETSI Catalog Manager will retrieve the CSAR file(s) from SDC and extract embedded ETSI package(s)</a:t>
            </a:r>
          </a:p>
          <a:p>
            <a:pPr marL="336550" indent="-336550"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For Non-ETSI models (Service + Non-ETSI Resource, metadata), SO uses the existing SO embedded Catalog DB</a:t>
            </a:r>
          </a:p>
          <a:p>
            <a:pPr marL="344488" indent="-344488">
              <a:spcBef>
                <a:spcPts val="500"/>
              </a:spcBef>
              <a:buFont typeface="+mj-lt"/>
              <a:buAutoNum type="arabicPeriod"/>
            </a:pPr>
            <a:r>
              <a:rPr lang="en-US" sz="1200" b="1" dirty="0"/>
              <a:t>ONAP-ETSI Catalog Manager provides package management APIs and Catalog Database</a:t>
            </a:r>
          </a:p>
          <a:p>
            <a:pPr marL="344488" lvl="1" indent="290513">
              <a:buFont typeface="+mj-lt"/>
              <a:buAutoNum type="alphaUcPeriod"/>
            </a:pPr>
            <a:r>
              <a:rPr lang="en-US" sz="1000" b="1" dirty="0" err="1"/>
              <a:t>Catalog_NSPackage</a:t>
            </a:r>
            <a:endParaRPr lang="en-US" sz="1000" b="1" dirty="0"/>
          </a:p>
          <a:p>
            <a:pPr marL="344488" lvl="1" indent="290513">
              <a:buFont typeface="+mj-lt"/>
              <a:buAutoNum type="alphaUcPeriod"/>
            </a:pPr>
            <a:r>
              <a:rPr lang="en-US" sz="1000" b="1" dirty="0"/>
              <a:t>Catalog_VNFPackage</a:t>
            </a:r>
          </a:p>
          <a:p>
            <a:pPr marL="344488" lvl="1" indent="290513">
              <a:buFont typeface="+mj-lt"/>
              <a:buAutoNum type="alphaUcPeriod"/>
            </a:pPr>
            <a:r>
              <a:rPr lang="en-US" sz="1000" b="1" dirty="0"/>
              <a:t>Catalog_PNFPackage</a:t>
            </a:r>
          </a:p>
          <a:p>
            <a:pPr marL="344488" lvl="1" indent="290513">
              <a:buFont typeface="+mj-lt"/>
              <a:buAutoNum type="alphaUcPeriod"/>
            </a:pPr>
            <a:r>
              <a:rPr lang="en-US" sz="1000" b="1" dirty="0"/>
              <a:t>Catalog_SoftwareImageModel</a:t>
            </a:r>
          </a:p>
          <a:p>
            <a:pPr marL="336550" indent="-336550"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SOL003/</a:t>
            </a:r>
            <a:r>
              <a:rPr lang="en-US" sz="1200" dirty="0">
                <a:solidFill>
                  <a:srgbClr val="FF0000"/>
                </a:solidFill>
              </a:rPr>
              <a:t>SOL005</a:t>
            </a:r>
            <a:r>
              <a:rPr lang="en-US" sz="1200" dirty="0"/>
              <a:t> Adapter accesses ONAP-ETSI Catalog through ONAP-ETSI Catalog Manager APIs</a:t>
            </a:r>
          </a:p>
          <a:p>
            <a:pPr marL="336550" indent="-336550"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SOL003 Adapter provides SOL003 Package Management APIs to SVNFM</a:t>
            </a:r>
          </a:p>
          <a:p>
            <a:pPr marL="336550" indent="-336550"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SOL005 Adapter provides SOL005 Package Management APIs to External NFVO (</a:t>
            </a:r>
            <a:r>
              <a:rPr lang="en-US" sz="1200" dirty="0">
                <a:solidFill>
                  <a:srgbClr val="FF0000"/>
                </a:solidFill>
              </a:rPr>
              <a:t>not for Frankfurt</a:t>
            </a:r>
            <a:r>
              <a:rPr lang="en-US" sz="1200" dirty="0"/>
              <a:t>)</a:t>
            </a:r>
          </a:p>
          <a:p>
            <a:pPr marL="465138" indent="-457200">
              <a:lnSpc>
                <a:spcPct val="100000"/>
              </a:lnSpc>
              <a:buNone/>
            </a:pPr>
            <a:r>
              <a:rPr lang="en-US" sz="1200" dirty="0"/>
              <a:t>Note: PNF package distribution use cases are under discussion.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344488" indent="-344488">
              <a:lnSpc>
                <a:spcPct val="100000"/>
              </a:lnSpc>
              <a:buFont typeface="+mj-lt"/>
              <a:buAutoNum type="arabicPeriod"/>
            </a:pPr>
            <a:endParaRPr lang="en-US" sz="1200" dirty="0"/>
          </a:p>
          <a:p>
            <a:pPr marL="801688" lvl="1" indent="-344488">
              <a:lnSpc>
                <a:spcPct val="100000"/>
              </a:lnSpc>
              <a:buFont typeface="+mj-lt"/>
              <a:buAutoNum type="arabicPeriod"/>
            </a:pPr>
            <a:endParaRPr lang="en-US" sz="800" dirty="0"/>
          </a:p>
          <a:p>
            <a:endParaRPr lang="en-US" sz="1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EFB0DE-2594-5041-A857-A8A8489EBC09}"/>
              </a:ext>
            </a:extLst>
          </p:cNvPr>
          <p:cNvSpPr/>
          <p:nvPr/>
        </p:nvSpPr>
        <p:spPr>
          <a:xfrm>
            <a:off x="5900898" y="2611480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85BEF3-AF5B-AC4A-876E-5CA0592867C8}"/>
              </a:ext>
            </a:extLst>
          </p:cNvPr>
          <p:cNvSpPr/>
          <p:nvPr/>
        </p:nvSpPr>
        <p:spPr>
          <a:xfrm>
            <a:off x="6414513" y="2898329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CDFDFD-7014-4C43-8226-D7387EBC4CA0}"/>
              </a:ext>
            </a:extLst>
          </p:cNvPr>
          <p:cNvSpPr/>
          <p:nvPr/>
        </p:nvSpPr>
        <p:spPr>
          <a:xfrm>
            <a:off x="7667486" y="4714620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D766FD-4C1A-524C-A2D3-0B80A764374D}"/>
              </a:ext>
            </a:extLst>
          </p:cNvPr>
          <p:cNvSpPr/>
          <p:nvPr/>
        </p:nvSpPr>
        <p:spPr>
          <a:xfrm>
            <a:off x="9090902" y="3833748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8B1596-002B-F84D-9880-8573678E6CDF}"/>
              </a:ext>
            </a:extLst>
          </p:cNvPr>
          <p:cNvSpPr/>
          <p:nvPr/>
        </p:nvSpPr>
        <p:spPr>
          <a:xfrm>
            <a:off x="10389350" y="2343276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A11AD4-FD00-DA42-A54F-0C7A7AE798DE}"/>
              </a:ext>
            </a:extLst>
          </p:cNvPr>
          <p:cNvSpPr/>
          <p:nvPr/>
        </p:nvSpPr>
        <p:spPr>
          <a:xfrm>
            <a:off x="10371062" y="3278089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34E1FC-2BF2-EE47-BC38-844AF01DE83D}"/>
              </a:ext>
            </a:extLst>
          </p:cNvPr>
          <p:cNvGrpSpPr/>
          <p:nvPr/>
        </p:nvGrpSpPr>
        <p:grpSpPr>
          <a:xfrm>
            <a:off x="6327649" y="5623293"/>
            <a:ext cx="5592656" cy="836750"/>
            <a:chOff x="5477256" y="5623293"/>
            <a:chExt cx="5047488" cy="836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4A070FC4-716A-C645-9081-C96E7EAEAE89}"/>
                </a:ext>
              </a:extLst>
            </p:cNvPr>
            <p:cNvSpPr/>
            <p:nvPr/>
          </p:nvSpPr>
          <p:spPr>
            <a:xfrm>
              <a:off x="5477256" y="5623293"/>
              <a:ext cx="5047488" cy="828133"/>
            </a:xfrm>
            <a:prstGeom prst="wedgeRoundRectCallout">
              <a:avLst>
                <a:gd name="adj1" fmla="val -16675"/>
                <a:gd name="adj2" fmla="val -6929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F0DF3E-1BDB-BD4C-90B8-014BCDF40B3D}"/>
                </a:ext>
              </a:extLst>
            </p:cNvPr>
            <p:cNvSpPr/>
            <p:nvPr/>
          </p:nvSpPr>
          <p:spPr>
            <a:xfrm>
              <a:off x="5501330" y="5629046"/>
              <a:ext cx="48010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6538" indent="-2286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The Catalog Manager is a common component (part of Modelling project)</a:t>
              </a:r>
            </a:p>
            <a:p>
              <a:pPr marL="236538" indent="-2286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It could be evolved to store other catalogs. </a:t>
              </a:r>
            </a:p>
            <a:p>
              <a:pPr marL="236538" indent="-22860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ETSI Catalog Documentation Wiki page: </a:t>
              </a:r>
              <a:r>
                <a:rPr lang="en-US" sz="1200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https://wiki.onap.org/display/DW/Etsicatalog+Documentation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9F8822D7-D355-7B4B-9824-DE51907D8CF8}"/>
              </a:ext>
            </a:extLst>
          </p:cNvPr>
          <p:cNvSpPr/>
          <p:nvPr/>
        </p:nvSpPr>
        <p:spPr>
          <a:xfrm>
            <a:off x="6379677" y="4088815"/>
            <a:ext cx="563870" cy="368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2.B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3403A6-4793-BF41-8A54-59401C1E35D1}"/>
              </a:ext>
            </a:extLst>
          </p:cNvPr>
          <p:cNvSpPr txBox="1"/>
          <p:nvPr/>
        </p:nvSpPr>
        <p:spPr>
          <a:xfrm>
            <a:off x="7430430" y="3226677"/>
            <a:ext cx="904644" cy="2793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/>
              <a:t>pass SDC CSAR id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E39D4B6-EF63-AF44-8F33-823B0045AAC5}"/>
              </a:ext>
            </a:extLst>
          </p:cNvPr>
          <p:cNvSpPr/>
          <p:nvPr/>
        </p:nvSpPr>
        <p:spPr>
          <a:xfrm>
            <a:off x="5653494" y="1009492"/>
            <a:ext cx="1746461" cy="835905"/>
          </a:xfrm>
          <a:prstGeom prst="wedgeRoundRectCallout">
            <a:avLst>
              <a:gd name="adj1" fmla="val 31179"/>
              <a:gd name="adj2" fmla="val 84359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US" sz="800" dirty="0"/>
              <a:t>Parses the service </a:t>
            </a:r>
            <a:r>
              <a:rPr lang="en-US" sz="800" dirty="0" err="1"/>
              <a:t>csar</a:t>
            </a: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Get resource CSARs (CSAR ID)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800" dirty="0"/>
              <a:t>Invoke ETSI Catalog Manager to store vendor packages in ETSI Catalog</a:t>
            </a:r>
          </a:p>
          <a:p>
            <a:pPr marL="465138" lvl="1" indent="-228600">
              <a:buFont typeface="+mj-lt"/>
              <a:buAutoNum type="alphaUcPeriod"/>
            </a:pPr>
            <a:r>
              <a:rPr lang="en-US" sz="800" dirty="0"/>
              <a:t>VNF first and then 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95088-8C25-3349-9314-9E9C5B75A760}"/>
              </a:ext>
            </a:extLst>
          </p:cNvPr>
          <p:cNvSpPr txBox="1"/>
          <p:nvPr/>
        </p:nvSpPr>
        <p:spPr>
          <a:xfrm>
            <a:off x="10678851" y="534753"/>
            <a:ext cx="119353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CMCC, ZTE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48336E-634B-0447-BF09-11F8DD04CEAA}"/>
              </a:ext>
            </a:extLst>
          </p:cNvPr>
          <p:cNvGrpSpPr/>
          <p:nvPr/>
        </p:nvGrpSpPr>
        <p:grpSpPr>
          <a:xfrm>
            <a:off x="9306417" y="3272710"/>
            <a:ext cx="157305" cy="124460"/>
            <a:chOff x="10901779" y="1935332"/>
            <a:chExt cx="221941" cy="23081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9DB78A3-0A0B-5243-A65E-AEFFBAF2636B}"/>
                </a:ext>
              </a:extLst>
            </p:cNvPr>
            <p:cNvCxnSpPr/>
            <p:nvPr/>
          </p:nvCxnSpPr>
          <p:spPr>
            <a:xfrm>
              <a:off x="10901779" y="1935332"/>
              <a:ext cx="221941" cy="221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0E9D66-BCE8-C54B-9662-AEC5FF0815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1779" y="1935332"/>
              <a:ext cx="221941" cy="2308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E6EBBF-6344-AA44-9AC7-E9A4B270176B}"/>
              </a:ext>
            </a:extLst>
          </p:cNvPr>
          <p:cNvGrpSpPr/>
          <p:nvPr/>
        </p:nvGrpSpPr>
        <p:grpSpPr>
          <a:xfrm>
            <a:off x="11196964" y="3363577"/>
            <a:ext cx="157305" cy="124460"/>
            <a:chOff x="10901779" y="1935332"/>
            <a:chExt cx="221941" cy="23081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221FBBB-BD6E-E44D-B01C-82481DABD884}"/>
                </a:ext>
              </a:extLst>
            </p:cNvPr>
            <p:cNvCxnSpPr/>
            <p:nvPr/>
          </p:nvCxnSpPr>
          <p:spPr>
            <a:xfrm>
              <a:off x="10901779" y="1935332"/>
              <a:ext cx="221941" cy="221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1758C83-B814-2A49-A069-8682C39EAF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1779" y="1935332"/>
              <a:ext cx="221941" cy="2308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76CB677-D74F-9743-9B50-2B0239F8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244" y="4263126"/>
            <a:ext cx="1035050" cy="297014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2E2EFA2-5BCA-2D45-B9B9-B54345164511}"/>
              </a:ext>
            </a:extLst>
          </p:cNvPr>
          <p:cNvSpPr/>
          <p:nvPr/>
        </p:nvSpPr>
        <p:spPr>
          <a:xfrm>
            <a:off x="7492576" y="3529687"/>
            <a:ext cx="1546693" cy="1799957"/>
          </a:xfrm>
          <a:prstGeom prst="roundRect">
            <a:avLst>
              <a:gd name="adj" fmla="val 4980"/>
            </a:avLst>
          </a:prstGeom>
          <a:noFill/>
          <a:ln w="635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3733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3ADA840-8D56-FD4B-9C55-7EDC83C3A289}"/>
              </a:ext>
            </a:extLst>
          </p:cNvPr>
          <p:cNvSpPr/>
          <p:nvPr/>
        </p:nvSpPr>
        <p:spPr>
          <a:xfrm>
            <a:off x="5349132" y="1233737"/>
            <a:ext cx="5770966" cy="3173349"/>
          </a:xfrm>
          <a:prstGeom prst="roundRect">
            <a:avLst>
              <a:gd name="adj" fmla="val 2916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ONAP ETSI VNF Package Management Interfaces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E0EC-86A7-41A9-A37D-CBD96BD7E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017" y="1078303"/>
            <a:ext cx="5060432" cy="5331462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pPr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SO SDC Controller -&gt; ETSI Catalog Manager</a:t>
            </a:r>
          </a:p>
          <a:p>
            <a:pPr lvl="1"/>
            <a:r>
              <a:rPr lang="en-US" sz="1200" dirty="0"/>
              <a:t>/</a:t>
            </a:r>
            <a:r>
              <a:rPr lang="en-US" sz="1200" dirty="0" err="1"/>
              <a:t>api</a:t>
            </a:r>
            <a:r>
              <a:rPr lang="en-US" sz="1200" dirty="0"/>
              <a:t>/catalog/v1/</a:t>
            </a:r>
            <a:r>
              <a:rPr lang="en-US" sz="1200" dirty="0" err="1"/>
              <a:t>vnfpackages</a:t>
            </a:r>
            <a:r>
              <a:rPr lang="en-US" sz="1200" dirty="0"/>
              <a:t>/{</a:t>
            </a:r>
            <a:r>
              <a:rPr lang="en-US" sz="1200" dirty="0" err="1"/>
              <a:t>csarId</a:t>
            </a:r>
            <a:r>
              <a:rPr lang="en-US" sz="1200" dirty="0"/>
              <a:t>}  </a:t>
            </a:r>
          </a:p>
          <a:p>
            <a:pPr lvl="1"/>
            <a:r>
              <a:rPr lang="en-US" sz="1200" dirty="0"/>
              <a:t>pass the </a:t>
            </a:r>
            <a:r>
              <a:rPr lang="en-US" sz="1200" dirty="0" err="1"/>
              <a:t>sdc</a:t>
            </a:r>
            <a:r>
              <a:rPr lang="en-US" sz="1200" dirty="0"/>
              <a:t> </a:t>
            </a:r>
            <a:r>
              <a:rPr lang="en-US" sz="1200" dirty="0" err="1"/>
              <a:t>csar</a:t>
            </a:r>
            <a:r>
              <a:rPr lang="en-US" sz="1200" dirty="0"/>
              <a:t> </a:t>
            </a:r>
            <a:r>
              <a:rPr lang="en-US" sz="1200" dirty="0" err="1"/>
              <a:t>uuid</a:t>
            </a:r>
            <a:endParaRPr lang="en-US" sz="1200" dirty="0"/>
          </a:p>
          <a:p>
            <a:pPr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ETSI Catalog Manager -&gt; SDC</a:t>
            </a:r>
          </a:p>
          <a:p>
            <a:pPr lvl="1"/>
            <a:r>
              <a:rPr lang="en-US" sz="1200" dirty="0"/>
              <a:t>/</a:t>
            </a:r>
            <a:r>
              <a:rPr lang="en-US" sz="1200" dirty="0" err="1"/>
              <a:t>sdc</a:t>
            </a:r>
            <a:r>
              <a:rPr lang="en-US" sz="1200" dirty="0"/>
              <a:t>/v1/catalog/{</a:t>
            </a:r>
            <a:r>
              <a:rPr lang="en-US" sz="1200" dirty="0" err="1"/>
              <a:t>assetType</a:t>
            </a:r>
            <a:r>
              <a:rPr lang="en-US" sz="1200" dirty="0"/>
              <a:t>}/{</a:t>
            </a:r>
            <a:r>
              <a:rPr lang="en-US" sz="1200" dirty="0" err="1"/>
              <a:t>uuid</a:t>
            </a:r>
            <a:r>
              <a:rPr lang="en-US" sz="1200" dirty="0"/>
              <a:t>}/</a:t>
            </a:r>
            <a:r>
              <a:rPr lang="en-US" sz="1200" dirty="0" err="1"/>
              <a:t>toscalModel</a:t>
            </a:r>
            <a:r>
              <a:rPr lang="en-US" sz="1200" dirty="0"/>
              <a:t>  (download CSAR)</a:t>
            </a:r>
          </a:p>
          <a:p>
            <a:pPr lvl="1"/>
            <a:r>
              <a:rPr lang="en-US" sz="1200" dirty="0"/>
              <a:t>/</a:t>
            </a:r>
            <a:r>
              <a:rPr lang="en-US" sz="1200" dirty="0" err="1"/>
              <a:t>sdc</a:t>
            </a:r>
            <a:r>
              <a:rPr lang="en-US" sz="1200" dirty="0"/>
              <a:t>/v1/catalog/{</a:t>
            </a:r>
            <a:r>
              <a:rPr lang="en-US" sz="1200" dirty="0" err="1"/>
              <a:t>assetType</a:t>
            </a:r>
            <a:r>
              <a:rPr lang="en-US" sz="1200" dirty="0"/>
              <a:t>}/{</a:t>
            </a:r>
            <a:r>
              <a:rPr lang="en-US" sz="1200" dirty="0" err="1"/>
              <a:t>uuid</a:t>
            </a:r>
            <a:r>
              <a:rPr lang="en-US" sz="1200" dirty="0"/>
              <a:t>}/metadata</a:t>
            </a:r>
          </a:p>
          <a:p>
            <a:pPr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ETSI Catalog Manager</a:t>
            </a:r>
          </a:p>
          <a:p>
            <a:pPr lvl="1"/>
            <a:r>
              <a:rPr lang="en-US" sz="1200" dirty="0"/>
              <a:t>Get an SDC CSAR and extract the vendor SOL004 package from the ONBOARDED_PACKAGE artifact directory</a:t>
            </a:r>
          </a:p>
          <a:p>
            <a:pPr lvl="1"/>
            <a:r>
              <a:rPr lang="en-US" sz="1200" dirty="0"/>
              <a:t>Store the vendor SOL004 package into the ETSI Catalog Manager DB</a:t>
            </a:r>
          </a:p>
          <a:p>
            <a:pPr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ETSI Catalog Manager provides package management APIs and package management notification APIs based on the SOL003 specification.</a:t>
            </a:r>
          </a:p>
          <a:p>
            <a:pPr lvl="1"/>
            <a:r>
              <a:rPr lang="en-US" sz="1200" dirty="0" err="1"/>
              <a:t>etsicatalog.swagger.json</a:t>
            </a:r>
            <a:endParaRPr lang="en-US" sz="1200" dirty="0"/>
          </a:p>
          <a:p>
            <a:pPr lvl="1"/>
            <a:r>
              <a:rPr lang="en-US" sz="1200" dirty="0" err="1"/>
              <a:t>etsicatalog.swagger.notification.json</a:t>
            </a:r>
            <a:endParaRPr lang="en-US" sz="1200" dirty="0"/>
          </a:p>
          <a:p>
            <a:pPr lvl="1"/>
            <a:r>
              <a:rPr lang="en-US" sz="1200" dirty="0"/>
              <a:t>For more details, see </a:t>
            </a:r>
            <a:r>
              <a:rPr lang="en-US" sz="1200" dirty="0">
                <a:hlinkClick r:id="rId2"/>
              </a:rPr>
              <a:t>https://wiki.onap.org/display/DW/ETSI+Catalog+Management</a:t>
            </a:r>
            <a:r>
              <a:rPr lang="en-US" sz="1200" dirty="0"/>
              <a:t> &gt; SO ETSI Catalog DB Support for NS, VNF and PNF packages</a:t>
            </a:r>
          </a:p>
          <a:p>
            <a:pPr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SOL003 Adapter provides notification APIs for ETSI Catalog Manager and invokes the package management APIs.</a:t>
            </a:r>
          </a:p>
          <a:p>
            <a:pPr>
              <a:spcBef>
                <a:spcPts val="500"/>
              </a:spcBef>
              <a:buFont typeface="+mj-lt"/>
              <a:buAutoNum type="arabicPeriod"/>
            </a:pPr>
            <a:r>
              <a:rPr lang="en-US" sz="1200" dirty="0"/>
              <a:t>SOL003 Adapter and SVNFM use SOL003 package management APIs.</a:t>
            </a:r>
          </a:p>
          <a:p>
            <a:pPr lvl="1"/>
            <a:r>
              <a:rPr lang="en-US" sz="1000" dirty="0"/>
              <a:t>SVNFM implements VNF package management notification API</a:t>
            </a:r>
          </a:p>
          <a:p>
            <a:pPr>
              <a:spcBef>
                <a:spcPts val="500"/>
              </a:spcBef>
            </a:pPr>
            <a:endParaRPr lang="en-US" sz="1200" dirty="0"/>
          </a:p>
          <a:p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95088-8C25-3349-9314-9E9C5B75A760}"/>
              </a:ext>
            </a:extLst>
          </p:cNvPr>
          <p:cNvSpPr txBox="1"/>
          <p:nvPr/>
        </p:nvSpPr>
        <p:spPr>
          <a:xfrm>
            <a:off x="10033486" y="554764"/>
            <a:ext cx="207037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CMCC, Ericsson, ZTE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165E0E-FFB6-0047-AB2A-95A55786B1C5}"/>
              </a:ext>
            </a:extLst>
          </p:cNvPr>
          <p:cNvSpPr/>
          <p:nvPr/>
        </p:nvSpPr>
        <p:spPr>
          <a:xfrm>
            <a:off x="5509665" y="1718979"/>
            <a:ext cx="891121" cy="6111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A4D297-172B-D341-9068-A21B57202BFB}"/>
              </a:ext>
            </a:extLst>
          </p:cNvPr>
          <p:cNvSpPr txBox="1"/>
          <p:nvPr/>
        </p:nvSpPr>
        <p:spPr>
          <a:xfrm>
            <a:off x="5739461" y="1886034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SDC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9C31CE4-0CC4-AC42-A7AF-40189C4C655B}"/>
              </a:ext>
            </a:extLst>
          </p:cNvPr>
          <p:cNvSpPr/>
          <p:nvPr/>
        </p:nvSpPr>
        <p:spPr>
          <a:xfrm>
            <a:off x="7465143" y="1718979"/>
            <a:ext cx="891121" cy="6111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A3AA64-F613-DF4A-B667-433E264B7A40}"/>
              </a:ext>
            </a:extLst>
          </p:cNvPr>
          <p:cNvSpPr txBox="1"/>
          <p:nvPr/>
        </p:nvSpPr>
        <p:spPr>
          <a:xfrm>
            <a:off x="7512059" y="1815579"/>
            <a:ext cx="810735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SO SDC</a:t>
            </a:r>
          </a:p>
          <a:p>
            <a:pPr algn="ctr"/>
            <a:r>
              <a:rPr lang="en-US" sz="1200" dirty="0"/>
              <a:t>Controller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8E3F8B8-DD05-6743-8C77-BAA71D9B9CE4}"/>
              </a:ext>
            </a:extLst>
          </p:cNvPr>
          <p:cNvSpPr/>
          <p:nvPr/>
        </p:nvSpPr>
        <p:spPr>
          <a:xfrm>
            <a:off x="7465143" y="3520408"/>
            <a:ext cx="891121" cy="7367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E41626-18A6-9640-A4D2-D8AA25ADF507}"/>
              </a:ext>
            </a:extLst>
          </p:cNvPr>
          <p:cNvSpPr txBox="1"/>
          <p:nvPr/>
        </p:nvSpPr>
        <p:spPr>
          <a:xfrm>
            <a:off x="7545210" y="3646218"/>
            <a:ext cx="74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ETSI</a:t>
            </a:r>
          </a:p>
          <a:p>
            <a:pPr algn="ctr"/>
            <a:r>
              <a:rPr lang="en-US" sz="1200" dirty="0"/>
              <a:t>Catalog</a:t>
            </a:r>
            <a:br>
              <a:rPr lang="en-US" sz="1200" dirty="0"/>
            </a:br>
            <a:r>
              <a:rPr lang="en-US" sz="1200" dirty="0"/>
              <a:t>Manager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542F3E7-CDA2-A649-841D-7A81F4A46A1D}"/>
              </a:ext>
            </a:extLst>
          </p:cNvPr>
          <p:cNvSpPr/>
          <p:nvPr/>
        </p:nvSpPr>
        <p:spPr>
          <a:xfrm>
            <a:off x="9446343" y="2552668"/>
            <a:ext cx="891121" cy="6111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A1BD1A-2B16-D548-ADEF-C470EEB72296}"/>
              </a:ext>
            </a:extLst>
          </p:cNvPr>
          <p:cNvSpPr txBox="1"/>
          <p:nvPr/>
        </p:nvSpPr>
        <p:spPr>
          <a:xfrm>
            <a:off x="9555009" y="2637838"/>
            <a:ext cx="687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SOL003</a:t>
            </a:r>
          </a:p>
          <a:p>
            <a:pPr algn="ctr"/>
            <a:r>
              <a:rPr lang="en-US" sz="1200" dirty="0"/>
              <a:t>Adapter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21A3BB-0722-CA46-A161-08B4DA93A6C5}"/>
              </a:ext>
            </a:extLst>
          </p:cNvPr>
          <p:cNvSpPr/>
          <p:nvPr/>
        </p:nvSpPr>
        <p:spPr>
          <a:xfrm>
            <a:off x="11262765" y="2552668"/>
            <a:ext cx="891121" cy="61111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9D3251-89F8-404E-B182-2757DF12ED67}"/>
              </a:ext>
            </a:extLst>
          </p:cNvPr>
          <p:cNvSpPr txBox="1"/>
          <p:nvPr/>
        </p:nvSpPr>
        <p:spPr>
          <a:xfrm>
            <a:off x="11405432" y="2729278"/>
            <a:ext cx="642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SVNFM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6EE80DC-F79D-DC47-8505-0C9E753D905C}"/>
              </a:ext>
            </a:extLst>
          </p:cNvPr>
          <p:cNvCxnSpPr>
            <a:cxnSpLocks/>
          </p:cNvCxnSpPr>
          <p:nvPr/>
        </p:nvCxnSpPr>
        <p:spPr>
          <a:xfrm>
            <a:off x="6400786" y="1886034"/>
            <a:ext cx="1064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3E0510-F5CE-5C43-AAD0-A53215DF830E}"/>
              </a:ext>
            </a:extLst>
          </p:cNvPr>
          <p:cNvCxnSpPr/>
          <p:nvPr/>
        </p:nvCxnSpPr>
        <p:spPr>
          <a:xfrm flipH="1">
            <a:off x="6400786" y="2163033"/>
            <a:ext cx="10643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6A22B71-2AB2-D847-9085-65AFD2F49141}"/>
              </a:ext>
            </a:extLst>
          </p:cNvPr>
          <p:cNvSpPr txBox="1"/>
          <p:nvPr/>
        </p:nvSpPr>
        <p:spPr>
          <a:xfrm>
            <a:off x="6503537" y="1518924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SDC package</a:t>
            </a:r>
          </a:p>
          <a:p>
            <a:pPr algn="ctr"/>
            <a:r>
              <a:rPr lang="en-US" sz="1000" dirty="0"/>
              <a:t>notification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E5C063-0DA3-6244-B3D8-DF8AA7818183}"/>
              </a:ext>
            </a:extLst>
          </p:cNvPr>
          <p:cNvSpPr txBox="1"/>
          <p:nvPr/>
        </p:nvSpPr>
        <p:spPr>
          <a:xfrm>
            <a:off x="6503540" y="2120453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Query for</a:t>
            </a:r>
          </a:p>
          <a:p>
            <a:pPr algn="ctr"/>
            <a:r>
              <a:rPr lang="en-US" sz="1000" dirty="0"/>
              <a:t>SDC package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E632ADC-9416-ED46-990E-CD2C64896406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>
            <a:off x="7910704" y="2330089"/>
            <a:ext cx="0" cy="1190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B5F78E6-3451-364A-8D0D-6EE3B6DED6CD}"/>
              </a:ext>
            </a:extLst>
          </p:cNvPr>
          <p:cNvSpPr txBox="1"/>
          <p:nvPr/>
        </p:nvSpPr>
        <p:spPr>
          <a:xfrm>
            <a:off x="5868900" y="2760182"/>
            <a:ext cx="2119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/</a:t>
            </a:r>
            <a:r>
              <a:rPr lang="en-US" sz="1000" dirty="0" err="1"/>
              <a:t>api</a:t>
            </a:r>
            <a:r>
              <a:rPr lang="en-US" sz="1000" dirty="0"/>
              <a:t>/catalog/v1/</a:t>
            </a:r>
            <a:r>
              <a:rPr lang="en-US" sz="1000" dirty="0" err="1"/>
              <a:t>vnfpackages</a:t>
            </a:r>
            <a:r>
              <a:rPr lang="en-US" sz="1000" dirty="0"/>
              <a:t>/{</a:t>
            </a:r>
            <a:r>
              <a:rPr lang="en-US" sz="1000" dirty="0" err="1"/>
              <a:t>csarId</a:t>
            </a:r>
            <a:r>
              <a:rPr lang="en-US" sz="1000" dirty="0"/>
              <a:t>}</a:t>
            </a: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5FDC9CF4-78BC-8A40-9E44-DACC068EE913}"/>
              </a:ext>
            </a:extLst>
          </p:cNvPr>
          <p:cNvCxnSpPr>
            <a:cxnSpLocks/>
            <a:stCxn id="35" idx="1"/>
            <a:endCxn id="31" idx="1"/>
          </p:cNvCxnSpPr>
          <p:nvPr/>
        </p:nvCxnSpPr>
        <p:spPr>
          <a:xfrm rot="10800000">
            <a:off x="5509665" y="2024535"/>
            <a:ext cx="1955478" cy="1864225"/>
          </a:xfrm>
          <a:prstGeom prst="curvedConnector3">
            <a:avLst>
              <a:gd name="adj1" fmla="val 1116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60FC3E0-D172-C841-869A-4B7068F97F5F}"/>
              </a:ext>
            </a:extLst>
          </p:cNvPr>
          <p:cNvSpPr txBox="1"/>
          <p:nvPr/>
        </p:nvSpPr>
        <p:spPr>
          <a:xfrm rot="1718085">
            <a:off x="4841007" y="3652715"/>
            <a:ext cx="27061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/</a:t>
            </a:r>
            <a:r>
              <a:rPr lang="en-US" sz="1000" dirty="0" err="1"/>
              <a:t>sdc</a:t>
            </a:r>
            <a:r>
              <a:rPr lang="en-US" sz="1000" dirty="0"/>
              <a:t>/v1/catalog/{</a:t>
            </a:r>
            <a:r>
              <a:rPr lang="en-US" sz="1000" dirty="0" err="1"/>
              <a:t>assetType</a:t>
            </a:r>
            <a:r>
              <a:rPr lang="en-US" sz="1000" dirty="0"/>
              <a:t>}/{</a:t>
            </a:r>
            <a:r>
              <a:rPr lang="en-US" sz="1000" dirty="0" err="1"/>
              <a:t>uuid</a:t>
            </a:r>
            <a:r>
              <a:rPr lang="en-US" sz="1000" dirty="0"/>
              <a:t>}/</a:t>
            </a:r>
            <a:r>
              <a:rPr lang="en-US" sz="1000" dirty="0" err="1"/>
              <a:t>toscalModel</a:t>
            </a:r>
            <a:endParaRPr lang="en-US" sz="1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51B85B-FF03-A745-8A26-300C09822510}"/>
              </a:ext>
            </a:extLst>
          </p:cNvPr>
          <p:cNvSpPr txBox="1"/>
          <p:nvPr/>
        </p:nvSpPr>
        <p:spPr>
          <a:xfrm rot="1718085">
            <a:off x="5055124" y="3999425"/>
            <a:ext cx="2582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/</a:t>
            </a:r>
            <a:r>
              <a:rPr lang="en-US" sz="1000" dirty="0" err="1"/>
              <a:t>sdc</a:t>
            </a:r>
            <a:r>
              <a:rPr lang="en-US" sz="1000" dirty="0"/>
              <a:t>/v1/catalog/{</a:t>
            </a:r>
            <a:r>
              <a:rPr lang="en-US" sz="1000" dirty="0" err="1"/>
              <a:t>assetType</a:t>
            </a:r>
            <a:r>
              <a:rPr lang="en-US" sz="1000" dirty="0"/>
              <a:t>}/{</a:t>
            </a:r>
            <a:r>
              <a:rPr lang="en-US" sz="1000" dirty="0" err="1"/>
              <a:t>uuid</a:t>
            </a:r>
            <a:r>
              <a:rPr lang="en-US" sz="1000" dirty="0"/>
              <a:t>}/metadata</a:t>
            </a:r>
          </a:p>
        </p:txBody>
      </p:sp>
      <p:sp>
        <p:nvSpPr>
          <p:cNvPr id="62" name="Curved Left Arrow 61">
            <a:extLst>
              <a:ext uri="{FF2B5EF4-FFF2-40B4-BE49-F238E27FC236}">
                <a16:creationId xmlns:a16="http://schemas.microsoft.com/office/drawing/2014/main" id="{37887ED0-A76F-AB49-B013-8BC17BD2F2A6}"/>
              </a:ext>
            </a:extLst>
          </p:cNvPr>
          <p:cNvSpPr/>
          <p:nvPr/>
        </p:nvSpPr>
        <p:spPr>
          <a:xfrm>
            <a:off x="8362480" y="1886034"/>
            <a:ext cx="402274" cy="404350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005080-1AB1-C946-AC5F-7C36DD8D4913}"/>
              </a:ext>
            </a:extLst>
          </p:cNvPr>
          <p:cNvSpPr txBox="1"/>
          <p:nvPr/>
        </p:nvSpPr>
        <p:spPr>
          <a:xfrm>
            <a:off x="8488693" y="1578468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Get an SDC</a:t>
            </a:r>
          </a:p>
          <a:p>
            <a:pPr algn="ctr"/>
            <a:r>
              <a:rPr lang="en-US" sz="1000" dirty="0"/>
              <a:t>CSAR </a:t>
            </a:r>
            <a:r>
              <a:rPr lang="en-US" sz="1000" dirty="0" err="1"/>
              <a:t>uuid</a:t>
            </a:r>
            <a:endParaRPr lang="en-US" sz="1000" dirty="0"/>
          </a:p>
        </p:txBody>
      </p: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88DD1412-7BCB-1E49-AD01-62907B92C495}"/>
              </a:ext>
            </a:extLst>
          </p:cNvPr>
          <p:cNvCxnSpPr>
            <a:cxnSpLocks/>
          </p:cNvCxnSpPr>
          <p:nvPr/>
        </p:nvCxnSpPr>
        <p:spPr>
          <a:xfrm flipV="1">
            <a:off x="8367584" y="2684897"/>
            <a:ext cx="1090079" cy="967740"/>
          </a:xfrm>
          <a:prstGeom prst="curvedConnector3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0E0C4D2F-D789-B34E-9B9C-CEBE38A18446}"/>
              </a:ext>
            </a:extLst>
          </p:cNvPr>
          <p:cNvCxnSpPr/>
          <p:nvPr/>
        </p:nvCxnSpPr>
        <p:spPr>
          <a:xfrm flipV="1">
            <a:off x="8360074" y="3010623"/>
            <a:ext cx="1090079" cy="967740"/>
          </a:xfrm>
          <a:prstGeom prst="curvedConnector3">
            <a:avLst>
              <a:gd name="adj1" fmla="val 61534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8727CD3-B96C-D44F-9845-5CABD257BC77}"/>
              </a:ext>
            </a:extLst>
          </p:cNvPr>
          <p:cNvSpPr txBox="1"/>
          <p:nvPr/>
        </p:nvSpPr>
        <p:spPr>
          <a:xfrm>
            <a:off x="8810395" y="3407087"/>
            <a:ext cx="11705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Subscription,</a:t>
            </a:r>
          </a:p>
          <a:p>
            <a:pPr algn="ctr"/>
            <a:r>
              <a:rPr lang="en-US" sz="1000" dirty="0"/>
              <a:t>Query,</a:t>
            </a:r>
          </a:p>
          <a:p>
            <a:pPr algn="ctr"/>
            <a:r>
              <a:rPr lang="en-US" sz="1000" dirty="0"/>
              <a:t>Read VNFD,</a:t>
            </a:r>
          </a:p>
          <a:p>
            <a:pPr algn="ctr"/>
            <a:r>
              <a:rPr lang="en-US" sz="1000" dirty="0"/>
              <a:t>Fetch VNF pkg,</a:t>
            </a:r>
          </a:p>
          <a:p>
            <a:pPr algn="ctr"/>
            <a:r>
              <a:rPr lang="en-US" sz="1000" dirty="0"/>
              <a:t>Fetch VNF artifacts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405F33-FAB8-9E43-BBF9-B54D258057F0}"/>
              </a:ext>
            </a:extLst>
          </p:cNvPr>
          <p:cNvSpPr txBox="1"/>
          <p:nvPr/>
        </p:nvSpPr>
        <p:spPr>
          <a:xfrm>
            <a:off x="8373517" y="3050602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Notification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183077C-AED4-4747-9537-D8B2B1026E49}"/>
              </a:ext>
            </a:extLst>
          </p:cNvPr>
          <p:cNvCxnSpPr/>
          <p:nvPr/>
        </p:nvCxnSpPr>
        <p:spPr>
          <a:xfrm>
            <a:off x="10337464" y="2684897"/>
            <a:ext cx="9253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22CACE5-77FB-EE4E-A71F-533CC37D2C95}"/>
              </a:ext>
            </a:extLst>
          </p:cNvPr>
          <p:cNvSpPr txBox="1"/>
          <p:nvPr/>
        </p:nvSpPr>
        <p:spPr>
          <a:xfrm>
            <a:off x="10409623" y="2483057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notification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3A40919-D5D3-EA48-83A1-08B19C5E202A}"/>
              </a:ext>
            </a:extLst>
          </p:cNvPr>
          <p:cNvCxnSpPr>
            <a:cxnSpLocks/>
          </p:cNvCxnSpPr>
          <p:nvPr/>
        </p:nvCxnSpPr>
        <p:spPr>
          <a:xfrm flipH="1">
            <a:off x="10337464" y="2938233"/>
            <a:ext cx="9253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3BC7940-DD21-3D40-9874-CD6E7F4179E9}"/>
              </a:ext>
            </a:extLst>
          </p:cNvPr>
          <p:cNvSpPr txBox="1"/>
          <p:nvPr/>
        </p:nvSpPr>
        <p:spPr>
          <a:xfrm>
            <a:off x="10234919" y="2944936"/>
            <a:ext cx="1170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Subscription,</a:t>
            </a:r>
          </a:p>
          <a:p>
            <a:pPr algn="ctr"/>
            <a:r>
              <a:rPr lang="en-US" sz="1000" dirty="0"/>
              <a:t>Query,</a:t>
            </a:r>
          </a:p>
          <a:p>
            <a:pPr algn="ctr"/>
            <a:r>
              <a:rPr lang="en-US" sz="1000" dirty="0"/>
              <a:t>Read VNFD,</a:t>
            </a:r>
          </a:p>
          <a:p>
            <a:pPr algn="ctr"/>
            <a:r>
              <a:rPr lang="en-US" sz="1000" dirty="0"/>
              <a:t>Fetch VNF pkg,</a:t>
            </a:r>
          </a:p>
          <a:p>
            <a:pPr algn="ctr"/>
            <a:r>
              <a:rPr lang="en-US" sz="1000" dirty="0"/>
              <a:t>Fetch VNF artifacts</a:t>
            </a:r>
          </a:p>
          <a:p>
            <a:pPr algn="ctr"/>
            <a:endParaRPr lang="en-US" sz="10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C66E72C-4676-894D-B211-CCCBD4A8ADD8}"/>
              </a:ext>
            </a:extLst>
          </p:cNvPr>
          <p:cNvSpPr/>
          <p:nvPr/>
        </p:nvSpPr>
        <p:spPr>
          <a:xfrm>
            <a:off x="7910703" y="2531647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3C660FDD-4E1E-2349-AA2E-CF2452ED84C1}"/>
              </a:ext>
            </a:extLst>
          </p:cNvPr>
          <p:cNvSpPr/>
          <p:nvPr/>
        </p:nvSpPr>
        <p:spPr>
          <a:xfrm>
            <a:off x="6576329" y="3585057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950AD6B-4A58-0B40-A643-DC7286742FC8}"/>
              </a:ext>
            </a:extLst>
          </p:cNvPr>
          <p:cNvSpPr/>
          <p:nvPr/>
        </p:nvSpPr>
        <p:spPr>
          <a:xfrm>
            <a:off x="7493121" y="3544960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6E1206E-152A-7249-8BA0-CCFE0D76F543}"/>
              </a:ext>
            </a:extLst>
          </p:cNvPr>
          <p:cNvSpPr/>
          <p:nvPr/>
        </p:nvSpPr>
        <p:spPr>
          <a:xfrm>
            <a:off x="8394463" y="3669108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33369C4-1238-6B4D-948E-101809348E98}"/>
              </a:ext>
            </a:extLst>
          </p:cNvPr>
          <p:cNvSpPr/>
          <p:nvPr/>
        </p:nvSpPr>
        <p:spPr>
          <a:xfrm>
            <a:off x="9198748" y="2767737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31486B0-84E9-F647-BF01-A36646282A4F}"/>
              </a:ext>
            </a:extLst>
          </p:cNvPr>
          <p:cNvSpPr/>
          <p:nvPr/>
        </p:nvSpPr>
        <p:spPr>
          <a:xfrm>
            <a:off x="5269230" y="5690514"/>
            <a:ext cx="657315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200" dirty="0">
                <a:solidFill>
                  <a:schemeClr val="accent5"/>
                </a:solidFill>
              </a:rPr>
              <a:t>Note: Direct interface between SDC and ETSI Catalog Manager is under discussion.</a:t>
            </a:r>
          </a:p>
          <a:p>
            <a:pPr>
              <a:spcBef>
                <a:spcPts val="500"/>
              </a:spcBef>
            </a:pPr>
            <a:r>
              <a:rPr lang="en-US" sz="1200" dirty="0"/>
              <a:t>ETSI Catalog Documentation Wiki page: </a:t>
            </a:r>
            <a:r>
              <a:rPr lang="en-US" sz="12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https://wiki.onap.org/display/DW/Etsicatalog+Documentation</a:t>
            </a:r>
            <a:endParaRPr lang="en-US" sz="1200" dirty="0">
              <a:solidFill>
                <a:schemeClr val="accent5"/>
              </a:solidFill>
            </a:endParaRPr>
          </a:p>
          <a:p>
            <a:pPr>
              <a:spcBef>
                <a:spcPts val="500"/>
              </a:spcBef>
            </a:pPr>
            <a:r>
              <a:rPr lang="en-US" sz="1200" dirty="0"/>
              <a:t>ETSI Catalog Management Wiki Page: </a:t>
            </a:r>
            <a:r>
              <a:rPr lang="en-US" sz="1200" dirty="0">
                <a:hlinkClick r:id="rId2"/>
              </a:rPr>
              <a:t>https://wiki.onap.org/display/DW/ETSI+Catalog+Management</a:t>
            </a:r>
            <a:endParaRPr lang="en-US" sz="1200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443AF91-1620-2143-B602-64FE4FC2FCF8}"/>
              </a:ext>
            </a:extLst>
          </p:cNvPr>
          <p:cNvSpPr/>
          <p:nvPr/>
        </p:nvSpPr>
        <p:spPr>
          <a:xfrm>
            <a:off x="10666290" y="2694080"/>
            <a:ext cx="243840" cy="251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</a:t>
            </a:r>
          </a:p>
        </p:txBody>
      </p:sp>
      <p:sp>
        <p:nvSpPr>
          <p:cNvPr id="87" name="Rounded Rectangular Callout 86">
            <a:extLst>
              <a:ext uri="{FF2B5EF4-FFF2-40B4-BE49-F238E27FC236}">
                <a16:creationId xmlns:a16="http://schemas.microsoft.com/office/drawing/2014/main" id="{DC965626-3D90-E145-A0A3-903FA1AB7AA0}"/>
              </a:ext>
            </a:extLst>
          </p:cNvPr>
          <p:cNvSpPr/>
          <p:nvPr/>
        </p:nvSpPr>
        <p:spPr>
          <a:xfrm>
            <a:off x="10409623" y="1662916"/>
            <a:ext cx="1637908" cy="468656"/>
          </a:xfrm>
          <a:prstGeom prst="wedgeRoundRectCallout">
            <a:avLst>
              <a:gd name="adj1" fmla="val -20915"/>
              <a:gd name="adj2" fmla="val 133571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SOL003-VNFPackageManagementNotification-API.json</a:t>
            </a:r>
          </a:p>
          <a:p>
            <a:pPr algn="ctr"/>
            <a:r>
              <a:rPr lang="en-US" sz="800" dirty="0"/>
              <a:t>(from </a:t>
            </a:r>
            <a:r>
              <a:rPr lang="en-US" sz="800" dirty="0" err="1"/>
              <a:t>forge.etsi.org</a:t>
            </a:r>
            <a:r>
              <a:rPr lang="en-US" sz="800" dirty="0"/>
              <a:t>)</a:t>
            </a:r>
          </a:p>
        </p:txBody>
      </p:sp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DCD952A7-472A-3D41-8656-29FCF64A3505}"/>
              </a:ext>
            </a:extLst>
          </p:cNvPr>
          <p:cNvSpPr/>
          <p:nvPr/>
        </p:nvSpPr>
        <p:spPr>
          <a:xfrm>
            <a:off x="10409623" y="4029279"/>
            <a:ext cx="1637908" cy="470180"/>
          </a:xfrm>
          <a:prstGeom prst="wedgeRoundRectCallout">
            <a:avLst>
              <a:gd name="adj1" fmla="val -19661"/>
              <a:gd name="adj2" fmla="val -10205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SOL003-VNFPackageManagement-API.json</a:t>
            </a:r>
          </a:p>
          <a:p>
            <a:pPr algn="ctr"/>
            <a:r>
              <a:rPr lang="en-US" sz="800" dirty="0"/>
              <a:t>(from </a:t>
            </a:r>
            <a:r>
              <a:rPr lang="en-US" sz="800" dirty="0" err="1"/>
              <a:t>forge.etsi.org</a:t>
            </a:r>
            <a:r>
              <a:rPr lang="en-US" sz="800" dirty="0"/>
              <a:t>)</a:t>
            </a:r>
          </a:p>
        </p:txBody>
      </p:sp>
      <p:sp>
        <p:nvSpPr>
          <p:cNvPr id="89" name="Rounded Rectangular Callout 88">
            <a:extLst>
              <a:ext uri="{FF2B5EF4-FFF2-40B4-BE49-F238E27FC236}">
                <a16:creationId xmlns:a16="http://schemas.microsoft.com/office/drawing/2014/main" id="{96D2BEF7-95C7-C047-906E-E199DBE25225}"/>
              </a:ext>
            </a:extLst>
          </p:cNvPr>
          <p:cNvSpPr/>
          <p:nvPr/>
        </p:nvSpPr>
        <p:spPr>
          <a:xfrm>
            <a:off x="8820471" y="4590249"/>
            <a:ext cx="1287005" cy="206367"/>
          </a:xfrm>
          <a:prstGeom prst="wedgeRoundRectCallout">
            <a:avLst>
              <a:gd name="adj1" fmla="val -16638"/>
              <a:gd name="adj2" fmla="val -216815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etsicatalogswagger.json</a:t>
            </a:r>
            <a:endParaRPr lang="en-US" sz="800" dirty="0"/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3F134E92-225E-E64A-A77F-456F43F70ACF}"/>
              </a:ext>
            </a:extLst>
          </p:cNvPr>
          <p:cNvSpPr/>
          <p:nvPr/>
        </p:nvSpPr>
        <p:spPr>
          <a:xfrm>
            <a:off x="8607577" y="2237315"/>
            <a:ext cx="1743090" cy="216921"/>
          </a:xfrm>
          <a:prstGeom prst="wedgeRoundRectCallout">
            <a:avLst>
              <a:gd name="adj1" fmla="val -39446"/>
              <a:gd name="adj2" fmla="val 34445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etsicatalogswagger.notification.json</a:t>
            </a:r>
            <a:endParaRPr lang="en-US" sz="800" dirty="0"/>
          </a:p>
        </p:txBody>
      </p:sp>
      <p:sp>
        <p:nvSpPr>
          <p:cNvPr id="91" name="Rounded Rectangular Callout 90">
            <a:extLst>
              <a:ext uri="{FF2B5EF4-FFF2-40B4-BE49-F238E27FC236}">
                <a16:creationId xmlns:a16="http://schemas.microsoft.com/office/drawing/2014/main" id="{94C31081-A424-6A45-A221-FB5F3D1D52C7}"/>
              </a:ext>
            </a:extLst>
          </p:cNvPr>
          <p:cNvSpPr/>
          <p:nvPr/>
        </p:nvSpPr>
        <p:spPr>
          <a:xfrm>
            <a:off x="6391179" y="3191406"/>
            <a:ext cx="1287005" cy="206367"/>
          </a:xfrm>
          <a:prstGeom prst="wedgeRoundRectCallout">
            <a:avLst>
              <a:gd name="adj1" fmla="val -21428"/>
              <a:gd name="adj2" fmla="val -15209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/>
              <a:t>etsicatalogswagger.json</a:t>
            </a:r>
            <a:endParaRPr lang="en-US" sz="8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F978561-EF81-EF4D-A3C7-D202A6784735}"/>
              </a:ext>
            </a:extLst>
          </p:cNvPr>
          <p:cNvSpPr/>
          <p:nvPr/>
        </p:nvSpPr>
        <p:spPr>
          <a:xfrm>
            <a:off x="11316116" y="2624565"/>
            <a:ext cx="72159" cy="98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33B48D-CA19-D544-AB79-70C98746DEB4}"/>
              </a:ext>
            </a:extLst>
          </p:cNvPr>
          <p:cNvSpPr/>
          <p:nvPr/>
        </p:nvSpPr>
        <p:spPr>
          <a:xfrm>
            <a:off x="10228996" y="2888725"/>
            <a:ext cx="72159" cy="98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B2D1B7F-15A4-1C46-B16E-4B32EC839F0F}"/>
              </a:ext>
            </a:extLst>
          </p:cNvPr>
          <p:cNvSpPr/>
          <p:nvPr/>
        </p:nvSpPr>
        <p:spPr>
          <a:xfrm>
            <a:off x="9517796" y="2634725"/>
            <a:ext cx="72159" cy="98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998E432-3A2B-374A-B4D8-F332977F8A78}"/>
              </a:ext>
            </a:extLst>
          </p:cNvPr>
          <p:cNvSpPr/>
          <p:nvPr/>
        </p:nvSpPr>
        <p:spPr>
          <a:xfrm>
            <a:off x="8257956" y="3925045"/>
            <a:ext cx="72159" cy="98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21EA418-98E8-7D44-8B78-0FB1459B89B8}"/>
              </a:ext>
            </a:extLst>
          </p:cNvPr>
          <p:cNvSpPr/>
          <p:nvPr/>
        </p:nvSpPr>
        <p:spPr>
          <a:xfrm>
            <a:off x="5565556" y="1984485"/>
            <a:ext cx="72159" cy="98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61430BC-3733-D940-A050-B19A96B3F3F9}"/>
              </a:ext>
            </a:extLst>
          </p:cNvPr>
          <p:cNvSpPr/>
          <p:nvPr/>
        </p:nvSpPr>
        <p:spPr>
          <a:xfrm>
            <a:off x="6286916" y="2116565"/>
            <a:ext cx="72159" cy="98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D5C8A7E-5D03-C042-8ACE-9765B0966873}"/>
              </a:ext>
            </a:extLst>
          </p:cNvPr>
          <p:cNvSpPr/>
          <p:nvPr/>
        </p:nvSpPr>
        <p:spPr>
          <a:xfrm>
            <a:off x="7526436" y="1832085"/>
            <a:ext cx="72159" cy="98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3B15B6F-276F-AF44-A087-8E9BF92AEBDC}"/>
              </a:ext>
            </a:extLst>
          </p:cNvPr>
          <p:cNvSpPr/>
          <p:nvPr/>
        </p:nvSpPr>
        <p:spPr>
          <a:xfrm>
            <a:off x="7882036" y="3569445"/>
            <a:ext cx="72159" cy="98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589B584-A284-F247-97B3-3BF5D8E6275E}"/>
              </a:ext>
            </a:extLst>
          </p:cNvPr>
          <p:cNvSpPr txBox="1"/>
          <p:nvPr/>
        </p:nvSpPr>
        <p:spPr>
          <a:xfrm rot="1718085">
            <a:off x="4991004" y="4273746"/>
            <a:ext cx="2710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/>
              <a:t>https://{</a:t>
            </a:r>
            <a:r>
              <a:rPr lang="en-US" sz="1000" dirty="0" err="1"/>
              <a:t>serverRoot</a:t>
            </a:r>
            <a:r>
              <a:rPr lang="en-US" sz="1000" dirty="0"/>
              <a:t>}/</a:t>
            </a:r>
            <a:r>
              <a:rPr lang="en-US" sz="1000" dirty="0" err="1"/>
              <a:t>sdc</a:t>
            </a:r>
            <a:r>
              <a:rPr lang="en-US" sz="1000" dirty="0"/>
              <a:t>/v1/catalog/{</a:t>
            </a:r>
            <a:r>
              <a:rPr lang="en-US" sz="1000" dirty="0" err="1"/>
              <a:t>assetType</a:t>
            </a:r>
            <a:r>
              <a:rPr lang="en-US" sz="1000" dirty="0"/>
              <a:t>}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AEE27DA-7119-F449-8C2D-6D67C2056448}"/>
              </a:ext>
            </a:extLst>
          </p:cNvPr>
          <p:cNvGrpSpPr/>
          <p:nvPr/>
        </p:nvGrpSpPr>
        <p:grpSpPr>
          <a:xfrm>
            <a:off x="10428132" y="5231954"/>
            <a:ext cx="1763868" cy="296444"/>
            <a:chOff x="9854454" y="5163424"/>
            <a:chExt cx="1665699" cy="246221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983D560-7A49-8F47-A41C-6E8A51288A8F}"/>
                </a:ext>
              </a:extLst>
            </p:cNvPr>
            <p:cNvSpPr/>
            <p:nvPr/>
          </p:nvSpPr>
          <p:spPr>
            <a:xfrm>
              <a:off x="9854454" y="5234211"/>
              <a:ext cx="72159" cy="9842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B6FD95F-0A9F-E04E-99BE-9F25CD0627CA}"/>
                </a:ext>
              </a:extLst>
            </p:cNvPr>
            <p:cNvSpPr txBox="1"/>
            <p:nvPr/>
          </p:nvSpPr>
          <p:spPr>
            <a:xfrm>
              <a:off x="9895989" y="5163424"/>
              <a:ext cx="16241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Interface Provider Endpoint</a:t>
              </a:r>
            </a:p>
          </p:txBody>
        </p:sp>
      </p:grpSp>
      <p:sp>
        <p:nvSpPr>
          <p:cNvPr id="59" name="Rounded Rectangular Callout 58">
            <a:extLst>
              <a:ext uri="{FF2B5EF4-FFF2-40B4-BE49-F238E27FC236}">
                <a16:creationId xmlns:a16="http://schemas.microsoft.com/office/drawing/2014/main" id="{45CBD3FE-4225-5C44-8C1E-0C13CF03F0F5}"/>
              </a:ext>
            </a:extLst>
          </p:cNvPr>
          <p:cNvSpPr/>
          <p:nvPr/>
        </p:nvSpPr>
        <p:spPr>
          <a:xfrm>
            <a:off x="10399343" y="4989538"/>
            <a:ext cx="571200" cy="174504"/>
          </a:xfrm>
          <a:prstGeom prst="wedgeRoundRectCallout">
            <a:avLst>
              <a:gd name="adj1" fmla="val -26082"/>
              <a:gd name="adj2" fmla="val 8887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swagger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9F64B-94AE-A148-AF2E-01E2F41EEFEB}"/>
              </a:ext>
            </a:extLst>
          </p:cNvPr>
          <p:cNvSpPr txBox="1"/>
          <p:nvPr/>
        </p:nvSpPr>
        <p:spPr>
          <a:xfrm>
            <a:off x="5355413" y="1259319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ONAP</a:t>
            </a:r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4F4235C3-8A33-2847-AB4D-2994CAB16296}"/>
              </a:ext>
            </a:extLst>
          </p:cNvPr>
          <p:cNvSpPr/>
          <p:nvPr/>
        </p:nvSpPr>
        <p:spPr>
          <a:xfrm>
            <a:off x="7457858" y="2873561"/>
            <a:ext cx="1185674" cy="532310"/>
          </a:xfrm>
          <a:prstGeom prst="irregularSeal2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SO</a:t>
            </a:r>
          </a:p>
          <a:p>
            <a:pPr algn="ctr"/>
            <a:r>
              <a:rPr lang="en-US" sz="900" dirty="0"/>
              <a:t>trigger</a:t>
            </a:r>
          </a:p>
        </p:txBody>
      </p:sp>
      <p:sp>
        <p:nvSpPr>
          <p:cNvPr id="63" name="Explosion 2 62">
            <a:extLst>
              <a:ext uri="{FF2B5EF4-FFF2-40B4-BE49-F238E27FC236}">
                <a16:creationId xmlns:a16="http://schemas.microsoft.com/office/drawing/2014/main" id="{0B88F48D-45E2-B840-AF1D-252B4231A921}"/>
              </a:ext>
            </a:extLst>
          </p:cNvPr>
          <p:cNvSpPr/>
          <p:nvPr/>
        </p:nvSpPr>
        <p:spPr>
          <a:xfrm>
            <a:off x="9133520" y="3059384"/>
            <a:ext cx="1487145" cy="483918"/>
          </a:xfrm>
          <a:prstGeom prst="irregularSeal2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266096960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7E6E604-6BEC-BC4F-9974-E227F1D4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474" y="1004312"/>
            <a:ext cx="7439769" cy="49792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SOL003 Adapter Architecture &amp; Use Cases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E0EC-86A7-41A9-A37D-CBD96BD7E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82" y="983653"/>
            <a:ext cx="4633442" cy="549490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is a SO microservice component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is registered to MSB.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Operator registers VNFM and VIM to ESR in AAI.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exposes its NBI to any SOL003 Adapter client in ONAP (not for Frankfurt)</a:t>
            </a:r>
          </a:p>
          <a:p>
            <a:pPr lvl="1">
              <a:lnSpc>
                <a:spcPct val="80000"/>
              </a:lnSpc>
              <a:buFont typeface="+mj-lt"/>
              <a:buAutoNum type="alphaLcPeriod"/>
            </a:pPr>
            <a:r>
              <a:rPr lang="en-US" sz="1000" dirty="0"/>
              <a:t>Interfaces will be refactored to be generic to allow access by other ONAP components.</a:t>
            </a:r>
          </a:p>
          <a:p>
            <a:pPr lvl="1">
              <a:lnSpc>
                <a:spcPct val="80000"/>
              </a:lnSpc>
              <a:buFont typeface="+mj-lt"/>
              <a:buAutoNum type="alphaLcPeriod"/>
            </a:pPr>
            <a:r>
              <a:rPr lang="en-US" sz="1000" dirty="0"/>
              <a:t>The NBI will be enhanced for additional SOL003 operation support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SDC distributes SDC packages including the vendor original SOL004 (VNF and PNF) and SOL007 (NS) packages – </a:t>
            </a:r>
            <a:r>
              <a:rPr lang="en-US" sz="1000" dirty="0">
                <a:solidFill>
                  <a:srgbClr val="FF0000"/>
                </a:solidFill>
              </a:rPr>
              <a:t>SOL007 is not for Frankfurt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 (SDC Controller) passes the SDC CSAR ID to ETSI Catalog Manager to invoke storage 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ETSI Catalog Manager queries for SDC CSAR with the SDC CSAR id &amp; store SOL004 package.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 (BPMN) and the SOL003 Adapter client locates SOL003 Adapter.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 (BPMN) and the SOL003 Adapter client invokes SOL003 Adapter.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gets Notification &amp; VNF package from Catalog Manager.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gets available VNFM locations (endpoints) and gets VIM and VNF Info.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selects a VNFM, based on a VNFM locating mechanism.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and SVNFM supports SOL003 VNF LCM, granting and package management operations.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supports HPA-based Granting, leveraging OOF.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updates </a:t>
            </a:r>
            <a:r>
              <a:rPr lang="en-US" sz="1000" dirty="0" err="1"/>
              <a:t>vServer</a:t>
            </a:r>
            <a:r>
              <a:rPr lang="en-US" sz="1000" dirty="0"/>
              <a:t>, status and VNF association in AAI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SOL003 Adapter and SVNFM support authentication and authorization (AAF, and vendor AA mechanism) – partially for Frankfurt.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000" dirty="0"/>
              <a:t>For integration testing, the VNFM Simulator is used.</a:t>
            </a:r>
          </a:p>
          <a:p>
            <a:pPr marL="344488" indent="-344488">
              <a:lnSpc>
                <a:spcPct val="100000"/>
              </a:lnSpc>
              <a:buFont typeface="+mj-lt"/>
              <a:buAutoNum type="arabicPeriod"/>
            </a:pPr>
            <a:endParaRPr lang="en-US" sz="1000" dirty="0"/>
          </a:p>
          <a:p>
            <a:pPr marL="344488" indent="-344488">
              <a:lnSpc>
                <a:spcPct val="100000"/>
              </a:lnSpc>
              <a:buFont typeface="+mj-lt"/>
              <a:buAutoNum type="arabicPeriod"/>
            </a:pPr>
            <a:endParaRPr lang="en-US" sz="1100" dirty="0"/>
          </a:p>
          <a:p>
            <a:pPr marL="801688" lvl="1" indent="-344488">
              <a:lnSpc>
                <a:spcPct val="100000"/>
              </a:lnSpc>
              <a:buFont typeface="+mj-lt"/>
              <a:buAutoNum type="arabicPeriod"/>
            </a:pPr>
            <a:endParaRPr lang="en-US" sz="800" dirty="0"/>
          </a:p>
          <a:p>
            <a:endParaRPr lang="en-US" sz="1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F9D46-E577-7441-87EC-19659F991707}"/>
              </a:ext>
            </a:extLst>
          </p:cNvPr>
          <p:cNvSpPr/>
          <p:nvPr/>
        </p:nvSpPr>
        <p:spPr>
          <a:xfrm>
            <a:off x="6444678" y="966237"/>
            <a:ext cx="1125417" cy="11011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1B21DF-E196-594D-AD0B-0ABDB9838020}"/>
              </a:ext>
            </a:extLst>
          </p:cNvPr>
          <p:cNvSpPr/>
          <p:nvPr/>
        </p:nvSpPr>
        <p:spPr>
          <a:xfrm>
            <a:off x="5788949" y="4598159"/>
            <a:ext cx="1544001" cy="1508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C0B80A-C98A-CD42-9BA4-D7135E415AB3}"/>
              </a:ext>
            </a:extLst>
          </p:cNvPr>
          <p:cNvSpPr/>
          <p:nvPr/>
        </p:nvSpPr>
        <p:spPr>
          <a:xfrm>
            <a:off x="8843978" y="2111116"/>
            <a:ext cx="1645898" cy="17138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2C614-2804-0546-8C28-5C47AF813E9F}"/>
              </a:ext>
            </a:extLst>
          </p:cNvPr>
          <p:cNvSpPr txBox="1"/>
          <p:nvPr/>
        </p:nvSpPr>
        <p:spPr>
          <a:xfrm>
            <a:off x="10997782" y="545444"/>
            <a:ext cx="95090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Ericsson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D3DA52-8236-0447-A45C-2567B6CCB8B4}"/>
              </a:ext>
            </a:extLst>
          </p:cNvPr>
          <p:cNvGrpSpPr/>
          <p:nvPr/>
        </p:nvGrpSpPr>
        <p:grpSpPr>
          <a:xfrm>
            <a:off x="8714015" y="4604190"/>
            <a:ext cx="157305" cy="124460"/>
            <a:chOff x="10901779" y="1935332"/>
            <a:chExt cx="221941" cy="230819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00FFE7-808E-2D4D-A4C2-48B177881A7C}"/>
                </a:ext>
              </a:extLst>
            </p:cNvPr>
            <p:cNvCxnSpPr/>
            <p:nvPr/>
          </p:nvCxnSpPr>
          <p:spPr>
            <a:xfrm>
              <a:off x="10901779" y="1935332"/>
              <a:ext cx="221941" cy="221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958608-D8FC-B04A-8EFA-3E1F8E40CF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1779" y="1935332"/>
              <a:ext cx="221941" cy="2308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05283-7E18-4C4B-BC68-74109DF3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898" y="4056347"/>
            <a:ext cx="642113" cy="23774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770C5C7-37CF-5944-AB64-8A5C4C0E0A99}"/>
              </a:ext>
            </a:extLst>
          </p:cNvPr>
          <p:cNvGrpSpPr/>
          <p:nvPr/>
        </p:nvGrpSpPr>
        <p:grpSpPr>
          <a:xfrm>
            <a:off x="6669022" y="1768991"/>
            <a:ext cx="157305" cy="124460"/>
            <a:chOff x="10901779" y="1935332"/>
            <a:chExt cx="221941" cy="23081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A21F77-777C-6A4E-8F04-39ACBC283322}"/>
                </a:ext>
              </a:extLst>
            </p:cNvPr>
            <p:cNvCxnSpPr/>
            <p:nvPr/>
          </p:nvCxnSpPr>
          <p:spPr>
            <a:xfrm>
              <a:off x="10901779" y="1935332"/>
              <a:ext cx="221941" cy="221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66DFB8-CBB9-A547-BD8A-8724415B6E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1779" y="1935332"/>
              <a:ext cx="221941" cy="2308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5E7E62E-D5E3-DC48-A985-A3807F4262DE}"/>
              </a:ext>
            </a:extLst>
          </p:cNvPr>
          <p:cNvSpPr/>
          <p:nvPr/>
        </p:nvSpPr>
        <p:spPr>
          <a:xfrm>
            <a:off x="4996815" y="3798585"/>
            <a:ext cx="716624" cy="693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E928857-3603-FE45-B018-9CF3B406209B}"/>
              </a:ext>
            </a:extLst>
          </p:cNvPr>
          <p:cNvSpPr/>
          <p:nvPr/>
        </p:nvSpPr>
        <p:spPr>
          <a:xfrm>
            <a:off x="4783115" y="4508343"/>
            <a:ext cx="863791" cy="871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4128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129084-57D9-564D-91A0-4398F39F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944" y="1105987"/>
            <a:ext cx="8366558" cy="4724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SOL005 Adapter Architecture &amp; Use Cases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FE0EC-86A7-41A9-A37D-CBD96BD7E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16" y="1082373"/>
            <a:ext cx="3633468" cy="401360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r>
              <a:rPr lang="en-US" sz="1200" dirty="0"/>
              <a:t>SOL005 Adapter is a Microservice that will make connections between SO and VF-C/External NFVO through SOL005 standards.</a:t>
            </a:r>
          </a:p>
          <a:p>
            <a:r>
              <a:rPr lang="en-US" sz="1200" dirty="0"/>
              <a:t>SOL005 Adapter will support the following APIs in Frankfurt</a:t>
            </a:r>
          </a:p>
          <a:p>
            <a:pPr marL="465138" lvl="1"/>
            <a:r>
              <a:rPr lang="en-US" sz="1000" dirty="0"/>
              <a:t>NS LCM : Create NS, Delete NS, Get NS, Instantiate NS, Terminate NS</a:t>
            </a:r>
          </a:p>
          <a:p>
            <a:pPr marL="465138" lvl="1"/>
            <a:r>
              <a:rPr lang="en-US" sz="1000" dirty="0">
                <a:solidFill>
                  <a:srgbClr val="FF0000"/>
                </a:solidFill>
              </a:rPr>
              <a:t>Package/Descriptor Management is not for Frankfurt</a:t>
            </a:r>
          </a:p>
          <a:p>
            <a:pPr marL="522288" lvl="1" indent="-61913"/>
            <a:r>
              <a:rPr lang="en-US" sz="1000" dirty="0"/>
              <a:t>NSD Management : Subscribe, Query Subscribe Information, Terminate Subscription, Notify</a:t>
            </a:r>
          </a:p>
          <a:p>
            <a:pPr marL="522288" lvl="1" indent="-61913"/>
            <a:r>
              <a:rPr lang="en-US" sz="1000" dirty="0"/>
              <a:t>VNF Package Management : Fetch VNF Package Artifacts, Subscribe, Query Subscription Information, Terminate Subscription</a:t>
            </a:r>
          </a:p>
          <a:p>
            <a:r>
              <a:rPr lang="en-US" sz="1200" dirty="0"/>
              <a:t>Use Cases</a:t>
            </a:r>
          </a:p>
          <a:p>
            <a:pPr marL="465138" lvl="1"/>
            <a:r>
              <a:rPr lang="en-US" sz="1000" dirty="0"/>
              <a:t>Operator registers NFVO to ONAP via ESR</a:t>
            </a:r>
          </a:p>
          <a:p>
            <a:pPr marL="465138" lvl="1"/>
            <a:r>
              <a:rPr lang="en-US" sz="1000" dirty="0"/>
              <a:t>ESR registration entities are pushed to AAI</a:t>
            </a:r>
          </a:p>
          <a:p>
            <a:pPr marL="465138" lvl="1"/>
            <a:r>
              <a:rPr lang="en-US" sz="1000" dirty="0"/>
              <a:t>Operator sends NS requests from UUI along with selected NFVO details</a:t>
            </a:r>
          </a:p>
          <a:p>
            <a:pPr marL="465138" lvl="1"/>
            <a:r>
              <a:rPr lang="en-US" sz="1000" dirty="0"/>
              <a:t>SOL005 Adapter fetches NFVO details from AAI</a:t>
            </a:r>
          </a:p>
          <a:p>
            <a:pPr marL="465138" lvl="1"/>
            <a:r>
              <a:rPr lang="en-US" sz="1000" dirty="0"/>
              <a:t>SOL005 Adapter sends the requests to NFVO</a:t>
            </a:r>
          </a:p>
          <a:p>
            <a:pPr marL="465138" lvl="1"/>
            <a:endParaRPr lang="en-US" sz="1200" dirty="0"/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14FE3-8FD3-6249-B375-69213434D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6" y="5322428"/>
            <a:ext cx="4992828" cy="10594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F6EDCB-A5B0-CE43-BC98-29D6FBAFC6DF}"/>
              </a:ext>
            </a:extLst>
          </p:cNvPr>
          <p:cNvSpPr txBox="1"/>
          <p:nvPr/>
        </p:nvSpPr>
        <p:spPr>
          <a:xfrm>
            <a:off x="8148697" y="5821627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Package </a:t>
            </a:r>
          </a:p>
          <a:p>
            <a:r>
              <a:rPr lang="en-US" sz="800" dirty="0"/>
              <a:t>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AE7A3-F837-CB4D-80CF-422E5D2E41A6}"/>
              </a:ext>
            </a:extLst>
          </p:cNvPr>
          <p:cNvSpPr txBox="1"/>
          <p:nvPr/>
        </p:nvSpPr>
        <p:spPr>
          <a:xfrm>
            <a:off x="10989321" y="554477"/>
            <a:ext cx="883062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Verizon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1E59E8-C5ED-1D4E-9B78-C688856E33F9}"/>
              </a:ext>
            </a:extLst>
          </p:cNvPr>
          <p:cNvGrpSpPr/>
          <p:nvPr/>
        </p:nvGrpSpPr>
        <p:grpSpPr>
          <a:xfrm>
            <a:off x="9626756" y="2594175"/>
            <a:ext cx="157305" cy="182223"/>
            <a:chOff x="10901779" y="1935332"/>
            <a:chExt cx="221941" cy="23081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6349CF-D299-5D4B-8367-6733524A2243}"/>
                </a:ext>
              </a:extLst>
            </p:cNvPr>
            <p:cNvCxnSpPr/>
            <p:nvPr/>
          </p:nvCxnSpPr>
          <p:spPr>
            <a:xfrm>
              <a:off x="10901779" y="1935332"/>
              <a:ext cx="221941" cy="221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E15697-C5C0-3A4D-A092-3F9461106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1779" y="1935332"/>
              <a:ext cx="221941" cy="2308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3F8D36-FF07-2B43-9AAC-A3DBB50C7007}"/>
              </a:ext>
            </a:extLst>
          </p:cNvPr>
          <p:cNvGrpSpPr/>
          <p:nvPr/>
        </p:nvGrpSpPr>
        <p:grpSpPr>
          <a:xfrm>
            <a:off x="8577483" y="4485566"/>
            <a:ext cx="157305" cy="165657"/>
            <a:chOff x="10901779" y="1935332"/>
            <a:chExt cx="221941" cy="23081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594822-D39D-1F43-BEF0-978D826DC205}"/>
                </a:ext>
              </a:extLst>
            </p:cNvPr>
            <p:cNvCxnSpPr/>
            <p:nvPr/>
          </p:nvCxnSpPr>
          <p:spPr>
            <a:xfrm>
              <a:off x="10901779" y="1935332"/>
              <a:ext cx="221941" cy="221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656BFE6-36EF-5946-8128-7DBF5C2AB8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1779" y="1935332"/>
              <a:ext cx="221941" cy="2308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645611-453F-C641-9B49-B273B4513192}"/>
              </a:ext>
            </a:extLst>
          </p:cNvPr>
          <p:cNvGrpSpPr/>
          <p:nvPr/>
        </p:nvGrpSpPr>
        <p:grpSpPr>
          <a:xfrm>
            <a:off x="9846361" y="4413397"/>
            <a:ext cx="157305" cy="165657"/>
            <a:chOff x="10901779" y="1935332"/>
            <a:chExt cx="221941" cy="23081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E43671-E4BA-B04D-AE44-ACC78CBB4E86}"/>
                </a:ext>
              </a:extLst>
            </p:cNvPr>
            <p:cNvCxnSpPr/>
            <p:nvPr/>
          </p:nvCxnSpPr>
          <p:spPr>
            <a:xfrm>
              <a:off x="10901779" y="1935332"/>
              <a:ext cx="221941" cy="221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46CA45-4439-4943-93F2-B060E6EAFE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1779" y="1935332"/>
              <a:ext cx="221941" cy="2308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E8DEB26-202E-BA4E-83BD-3FA0F75DB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406" y="5524108"/>
            <a:ext cx="1035050" cy="2970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0668D6B-2737-1A4D-95EB-D34CC13E26D2}"/>
              </a:ext>
            </a:extLst>
          </p:cNvPr>
          <p:cNvGrpSpPr/>
          <p:nvPr/>
        </p:nvGrpSpPr>
        <p:grpSpPr>
          <a:xfrm>
            <a:off x="7961663" y="5865959"/>
            <a:ext cx="207582" cy="222303"/>
            <a:chOff x="10901779" y="1935332"/>
            <a:chExt cx="221941" cy="23081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4D4E12-FBFB-1745-A1EB-392C6FC484C1}"/>
                </a:ext>
              </a:extLst>
            </p:cNvPr>
            <p:cNvCxnSpPr/>
            <p:nvPr/>
          </p:nvCxnSpPr>
          <p:spPr>
            <a:xfrm>
              <a:off x="10901779" y="1935332"/>
              <a:ext cx="221941" cy="221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FD83D7-1A34-A54C-8FFC-E8EDCF8775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01779" y="1935332"/>
              <a:ext cx="221941" cy="2308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EFF04BD-875D-AF44-B358-A1EE37746C5D}"/>
              </a:ext>
            </a:extLst>
          </p:cNvPr>
          <p:cNvSpPr/>
          <p:nvPr/>
        </p:nvSpPr>
        <p:spPr>
          <a:xfrm>
            <a:off x="9477955" y="4905188"/>
            <a:ext cx="1415332" cy="654625"/>
          </a:xfrm>
          <a:prstGeom prst="wedgeRoundRectCallout">
            <a:avLst>
              <a:gd name="adj1" fmla="val -94076"/>
              <a:gd name="adj2" fmla="val -19980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For Frankfurt, supports only NS LCM, not</a:t>
            </a:r>
          </a:p>
          <a:p>
            <a:r>
              <a:rPr lang="en-US" sz="1000" dirty="0">
                <a:solidFill>
                  <a:schemeClr val="tx1"/>
                </a:solidFill>
              </a:rPr>
              <a:t>Package Management</a:t>
            </a:r>
          </a:p>
        </p:txBody>
      </p:sp>
    </p:spTree>
    <p:extLst>
      <p:ext uri="{BB962C8B-B14F-4D97-AF65-F5344CB8AC3E}">
        <p14:creationId xmlns:p14="http://schemas.microsoft.com/office/powerpoint/2010/main" val="286780712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DDF94B-870D-1E4A-9378-5021FA93E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2" y="1074826"/>
            <a:ext cx="6253003" cy="53552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36A03-CDD2-4A8B-9943-A594A40C1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9CD605-947A-3C4E-98CB-B055F943FEB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853B-AB60-4164-AE18-035F9827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32" y="238037"/>
            <a:ext cx="11506200" cy="538770"/>
          </a:xfrm>
        </p:spPr>
        <p:txBody>
          <a:bodyPr>
            <a:normAutofit fontScale="90000"/>
          </a:bodyPr>
          <a:lstStyle/>
          <a:p>
            <a:r>
              <a:rPr lang="en-US" dirty="0"/>
              <a:t>SOL002 Adapter Architecture &amp; Use Cases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72112-65EC-2746-BB1A-FC0927379DB8}"/>
              </a:ext>
            </a:extLst>
          </p:cNvPr>
          <p:cNvSpPr txBox="1"/>
          <p:nvPr/>
        </p:nvSpPr>
        <p:spPr>
          <a:xfrm>
            <a:off x="10954512" y="525382"/>
            <a:ext cx="102784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Samsung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572" y="5143784"/>
            <a:ext cx="6702786" cy="1145294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31FF1A6-73D7-3744-B935-5D49486838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5289" y="1245777"/>
            <a:ext cx="5247068" cy="308847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r>
              <a:rPr lang="en-US" sz="1200" dirty="0"/>
              <a:t>SOL002 Adapter will be a SO micro-service that makes connections between VNFM and ONAP (as Element Manager) through ETSI defined </a:t>
            </a:r>
            <a:r>
              <a:rPr lang="en-US" sz="1200" dirty="0" err="1"/>
              <a:t>Ve-Vnfm</a:t>
            </a:r>
            <a:r>
              <a:rPr lang="en-US" sz="1200" dirty="0"/>
              <a:t> interface</a:t>
            </a:r>
          </a:p>
          <a:p>
            <a:pPr lvl="1"/>
            <a:r>
              <a:rPr lang="en-US" sz="1100" dirty="0"/>
              <a:t>SOL002 Adapter registers to MSB</a:t>
            </a:r>
          </a:p>
          <a:p>
            <a:pPr lvl="1"/>
            <a:r>
              <a:rPr lang="en-US" sz="1100" dirty="0"/>
              <a:t>Operator registers VNFMs to ESR in AAI</a:t>
            </a:r>
          </a:p>
          <a:p>
            <a:pPr lvl="1"/>
            <a:r>
              <a:rPr lang="en-US" sz="1100" dirty="0"/>
              <a:t>SOL002 Adapter locates VNFMs via AAI</a:t>
            </a:r>
          </a:p>
          <a:p>
            <a:pPr lvl="1"/>
            <a:r>
              <a:rPr lang="en-US" sz="1100" dirty="0"/>
              <a:t>SOL002 Adapter subscribes for VNFM notifications</a:t>
            </a:r>
          </a:p>
          <a:p>
            <a:pPr lvl="1"/>
            <a:r>
              <a:rPr lang="en-US" sz="1100" dirty="0"/>
              <a:t>SOL002 Adapter receives calls from VNFM</a:t>
            </a:r>
          </a:p>
          <a:p>
            <a:pPr lvl="1"/>
            <a:r>
              <a:rPr lang="en-US" sz="1100" dirty="0"/>
              <a:t>SOL002 Adapter gets VNF info from AAI</a:t>
            </a:r>
          </a:p>
          <a:p>
            <a:pPr lvl="1"/>
            <a:r>
              <a:rPr lang="en-US" sz="1100" dirty="0"/>
              <a:t>SOL002 Adapter sends ONAP events to DCAE/</a:t>
            </a:r>
            <a:r>
              <a:rPr lang="en-US" sz="1100" dirty="0" err="1"/>
              <a:t>DMaaP</a:t>
            </a:r>
            <a:endParaRPr lang="en-US" sz="1100" dirty="0"/>
          </a:p>
          <a:p>
            <a:pPr lvl="1"/>
            <a:r>
              <a:rPr lang="en-US" sz="1100" dirty="0"/>
              <a:t>VNFM Simulator will be enhanced to interact with the SOL002 Adapter for SOL002 use case testing</a:t>
            </a:r>
          </a:p>
          <a:p>
            <a:r>
              <a:rPr lang="en-US" sz="1200" dirty="0"/>
              <a:t>Use Case for Frankfurt</a:t>
            </a:r>
          </a:p>
          <a:p>
            <a:pPr lvl="1"/>
            <a:r>
              <a:rPr lang="en-US" sz="1100" dirty="0"/>
              <a:t>SOL002 Adapter subscribes and consumes VNF LCM notifications from VNFM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472812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AP_powerpoint_presentation_v1" id="{DB83975D-0410-E24B-B943-5F1FFD2693BC}" vid="{26E034CB-823C-6A4E-B815-6D6A1245F6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141908</TotalTime>
  <Words>3310</Words>
  <Application>Microsoft Macintosh PowerPoint</Application>
  <PresentationFormat>Widescreen</PresentationFormat>
  <Paragraphs>419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.AppleSystemUIFont</vt:lpstr>
      <vt:lpstr>Arial</vt:lpstr>
      <vt:lpstr>Calibri</vt:lpstr>
      <vt:lpstr>1_Office Theme</vt:lpstr>
      <vt:lpstr> ETSI-Alignment Architecture and Roadmaps - ETSI NFV Workshop Presentation  </vt:lpstr>
      <vt:lpstr>Agenda</vt:lpstr>
      <vt:lpstr>ETSI MANO and ONAP ETSI Alignment Landscape</vt:lpstr>
      <vt:lpstr>ONAP ETSI-Alignment Overall Target Architecture</vt:lpstr>
      <vt:lpstr>ONAP ETSI Catalog Management Component</vt:lpstr>
      <vt:lpstr>ONAP ETSI VNF Package Management Interfaces</vt:lpstr>
      <vt:lpstr>SOL003 Adapter Architecture &amp; Use Cases</vt:lpstr>
      <vt:lpstr>SOL005 Adapter Architecture &amp; Use Cases</vt:lpstr>
      <vt:lpstr>SOL002 Adapter Architecture &amp; Use Cases</vt:lpstr>
      <vt:lpstr>Communication Security between ONAP and SVNFM/NFVO (Challenge)</vt:lpstr>
      <vt:lpstr>CNF Support (Challenge)</vt:lpstr>
      <vt:lpstr>Hierarchical ETSI-based Orchestration (Challenge)</vt:lpstr>
      <vt:lpstr>ETSI-Alignment Requirements &amp; Roadmaps</vt:lpstr>
      <vt:lpstr>Q &amp; A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 NF Controller (L4-7) Architecture w SOL003</dc:title>
  <dc:creator>NG, JOHN;Oliveira, Fred</dc:creator>
  <cp:lastModifiedBy>Byung-Woo Jun</cp:lastModifiedBy>
  <cp:revision>1103</cp:revision>
  <dcterms:created xsi:type="dcterms:W3CDTF">2018-01-31T16:09:36Z</dcterms:created>
  <dcterms:modified xsi:type="dcterms:W3CDTF">2020-02-18T04:27:14Z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C:\Users\k.kazak\AppData\Local\Microsoft\Windows\INetCache\Content.Outlook\RR52GJ8P\ETSI-Alignment Task Force Update-2019-10-08.pptx</vt:lpwstr>
  </property>
</Properties>
</file>