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5"/>
    <p:sldMasterId id="2147483694" r:id="rId6"/>
  </p:sldMasterIdLst>
  <p:notesMasterIdLst>
    <p:notesMasterId r:id="rId17"/>
  </p:notesMasterIdLst>
  <p:handoutMasterIdLst>
    <p:handoutMasterId r:id="rId18"/>
  </p:handoutMasterIdLst>
  <p:sldIdLst>
    <p:sldId id="256" r:id="rId7"/>
    <p:sldId id="329" r:id="rId8"/>
    <p:sldId id="375" r:id="rId9"/>
    <p:sldId id="384" r:id="rId10"/>
    <p:sldId id="334" r:id="rId11"/>
    <p:sldId id="323" r:id="rId12"/>
    <p:sldId id="332" r:id="rId13"/>
    <p:sldId id="345" r:id="rId14"/>
    <p:sldId id="385" r:id="rId15"/>
    <p:sldId id="38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98989"/>
    <a:srgbClr val="FFCCFF"/>
    <a:srgbClr val="FF99FF"/>
    <a:srgbClr val="CC99FF"/>
    <a:srgbClr val="FFFFFF"/>
    <a:srgbClr val="9BBB5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4976" autoAdjust="0"/>
  </p:normalViewPr>
  <p:slideViewPr>
    <p:cSldViewPr>
      <p:cViewPr varScale="1">
        <p:scale>
          <a:sx n="106" d="100"/>
          <a:sy n="106" d="100"/>
        </p:scale>
        <p:origin x="16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082" y="4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FC0E-039F-4247-A227-AE8F4735DD90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A38CC-45AF-4751-B786-5330DA7CC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9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2DF81-4848-4EEF-B632-5C82791F0AA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3504-08C5-4B51-A07E-12503015F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9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06EA9-5B09-4754-A303-3A3F0FC82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3504-08C5-4B51-A07E-12503015FA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3504-08C5-4B51-A07E-12503015FA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10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912"/>
            <a:ext cx="9144000" cy="1392706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" y="291752"/>
            <a:ext cx="5850611" cy="769226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912"/>
            <a:ext cx="9144000" cy="1392706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" y="291752"/>
            <a:ext cx="5850611" cy="769226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465426" y="0"/>
            <a:ext cx="5750788" cy="51435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" y="291753"/>
            <a:ext cx="2560542" cy="1050554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2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2724"/>
            <a:ext cx="9144000" cy="1392706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206026"/>
            <a:ext cx="6678141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8" y="1200428"/>
            <a:ext cx="6678143" cy="3030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8419219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7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5538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5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2018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69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1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2018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0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5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2018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56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465426" y="0"/>
            <a:ext cx="5750788" cy="51435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50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" y="291753"/>
            <a:ext cx="2560542" cy="1050554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92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543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9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392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2018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2724"/>
            <a:ext cx="9144000" cy="1392706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206026"/>
            <a:ext cx="6678141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8" y="1200428"/>
            <a:ext cx="6678143" cy="3030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8419219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5538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3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2020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292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037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2020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9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320" y="1200429"/>
            <a:ext cx="8419219" cy="339525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2434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8" r:id="rId6"/>
    <p:sldLayoutId id="2147483689" r:id="rId7"/>
    <p:sldLayoutId id="2147483692" r:id="rId8"/>
    <p:sldLayoutId id="2147483693" r:id="rId9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225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93000"/>
        <a:buFontTx/>
        <a:buBlip>
          <a:blip r:embed="rId11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93000"/>
        <a:buFontTx/>
        <a:buBlip>
          <a:blip r:embed="rId11"/>
        </a:buBlip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93000"/>
        <a:buFontTx/>
        <a:buBlip>
          <a:blip r:embed="rId11"/>
        </a:buBlip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+mj-lt"/>
        <a:buAutoNum type="arabicPeriod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+mj-lt"/>
        <a:buAutoNum type="arabicParenR"/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+mj-lt"/>
        <a:buAutoNum type="alphaLcParenR"/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9" orient="horz" pos="142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320" y="1200429"/>
            <a:ext cx="8419219" cy="339525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9181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225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93000"/>
        <a:buFontTx/>
        <a:buBlip>
          <a:blip r:embed="rId17"/>
        </a:buBlip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93000"/>
        <a:buFontTx/>
        <a:buBlip>
          <a:blip r:embed="rId17"/>
        </a:buBlip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+mj-lt"/>
        <a:buAutoNum type="arabicPeriod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+mj-lt"/>
        <a:buAutoNum type="arabicParenR"/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+mj-lt"/>
        <a:buAutoNum type="alphaLcParenR"/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9" orient="horz" pos="142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fvwiki.etsi.org/index.php?title=NFV_Issue_Tracker" TargetMode="External"/><Relationship Id="rId13" Type="http://schemas.openxmlformats.org/officeDocument/2006/relationships/hyperlink" Target="https://nfvwiki.etsi.org/index.php?title=Feature_Tracking" TargetMode="External"/><Relationship Id="rId3" Type="http://schemas.openxmlformats.org/officeDocument/2006/relationships/hyperlink" Target="http://www.etsi.org/nfv" TargetMode="External"/><Relationship Id="rId7" Type="http://schemas.openxmlformats.org/officeDocument/2006/relationships/image" Target="../media/image18.tiff"/><Relationship Id="rId12" Type="http://schemas.openxmlformats.org/officeDocument/2006/relationships/hyperlink" Target="https://docbox.etsi.org/ISG/NFV/Open/Other/ReleaseDocumentation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forge.etsi.org/rep/nfv/api-test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tsi.org/nfvplugtest" TargetMode="External"/><Relationship Id="rId11" Type="http://schemas.openxmlformats.org/officeDocument/2006/relationships/hyperlink" Target="https://docbox.etsi.org/ISG/NFV/Open/Drafts" TargetMode="External"/><Relationship Id="rId5" Type="http://schemas.openxmlformats.org/officeDocument/2006/relationships/hyperlink" Target="http://www.etsi.org/nfv-poc" TargetMode="External"/><Relationship Id="rId15" Type="http://schemas.openxmlformats.org/officeDocument/2006/relationships/hyperlink" Target="https://nfvwiki.etsi.org/index.php?title=Deployment_Templates_and_Packaging_specifications" TargetMode="External"/><Relationship Id="rId10" Type="http://schemas.openxmlformats.org/officeDocument/2006/relationships/hyperlink" Target="https://docbox.etsi.org/ISG/NFV/Open/Publications_pdf" TargetMode="External"/><Relationship Id="rId4" Type="http://schemas.openxmlformats.org/officeDocument/2006/relationships/hyperlink" Target="http://portal.etsi.org/nfv" TargetMode="External"/><Relationship Id="rId9" Type="http://schemas.openxmlformats.org/officeDocument/2006/relationships/image" Target="../media/image1.emf"/><Relationship Id="rId14" Type="http://schemas.openxmlformats.org/officeDocument/2006/relationships/hyperlink" Target="https://nfvwiki.etsi.org/index.php?title=SOL_OpenAPI_Represent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ETSI NFV Release 4 status and FEAT17 stage 3 views</a:t>
            </a:r>
            <a:endParaRPr lang="en-US" sz="2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ONAP-ETSI NFV Contact Thinh Nguyenphu, Nokia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4A80E3-C67F-4A89-B4D5-CCBB29E3D4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ONAP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7C4CDC-302E-4A56-B4DF-CB7948E70B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5487" y="4459163"/>
            <a:ext cx="1631720" cy="270000"/>
          </a:xfrm>
        </p:spPr>
        <p:txBody>
          <a:bodyPr/>
          <a:lstStyle/>
          <a:p>
            <a:r>
              <a:rPr lang="en-US" dirty="0"/>
              <a:t>October 14,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56036-41D5-4C8A-87BE-5B45F9F46BC0}"/>
              </a:ext>
            </a:extLst>
          </p:cNvPr>
          <p:cNvSpPr txBox="1"/>
          <p:nvPr/>
        </p:nvSpPr>
        <p:spPr>
          <a:xfrm>
            <a:off x="7092280" y="4750524"/>
            <a:ext cx="1866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source: NFVTSC(20)000069r1</a:t>
            </a:r>
          </a:p>
        </p:txBody>
      </p:sp>
    </p:spTree>
    <p:extLst>
      <p:ext uri="{BB962C8B-B14F-4D97-AF65-F5344CB8AC3E}">
        <p14:creationId xmlns:p14="http://schemas.microsoft.com/office/powerpoint/2010/main" val="12481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917" y="986767"/>
            <a:ext cx="2473514" cy="3510000"/>
          </a:xfrm>
        </p:spPr>
        <p:txBody>
          <a:bodyPr/>
          <a:lstStyle/>
          <a:p>
            <a:r>
              <a:rPr lang="en-GB" altLang="en-US" sz="1350" dirty="0">
                <a:solidFill>
                  <a:srgbClr val="C00000"/>
                </a:solidFill>
              </a:rPr>
              <a:t>NFV Technology Page (information / main website)</a:t>
            </a:r>
            <a:r>
              <a:rPr lang="en-US" altLang="en-US" sz="1350" dirty="0">
                <a:solidFill>
                  <a:srgbClr val="C00000"/>
                </a:solidFill>
              </a:rPr>
              <a:t> </a:t>
            </a:r>
            <a:r>
              <a:rPr lang="en-US" sz="1350" dirty="0">
                <a:hlinkClick r:id="rId3"/>
              </a:rPr>
              <a:t>http://www.etsi.org/nfv</a:t>
            </a:r>
            <a:r>
              <a:rPr lang="en-US" sz="1350" dirty="0"/>
              <a:t> </a:t>
            </a:r>
          </a:p>
          <a:p>
            <a:r>
              <a:rPr lang="en-GB" altLang="en-US" sz="1350" dirty="0"/>
              <a:t>NFV Portal (working area) </a:t>
            </a:r>
            <a:r>
              <a:rPr lang="en-US" sz="1350" dirty="0">
                <a:hlinkClick r:id="rId4"/>
              </a:rPr>
              <a:t>http://portal.etsi.org/nfv</a:t>
            </a:r>
            <a:endParaRPr lang="en-US" sz="1350" dirty="0"/>
          </a:p>
          <a:p>
            <a:r>
              <a:rPr lang="en-GB" altLang="en-US" sz="1350" dirty="0"/>
              <a:t>NFV Proofs of Concept (information) </a:t>
            </a:r>
            <a:r>
              <a:rPr lang="en-US" sz="1350" dirty="0">
                <a:hlinkClick r:id="rId5"/>
              </a:rPr>
              <a:t>http://www.etsi.org/nfv-poc</a:t>
            </a:r>
            <a:endParaRPr lang="en-US" sz="1350" dirty="0"/>
          </a:p>
          <a:p>
            <a:r>
              <a:rPr lang="en-GB" altLang="en-US" sz="1350" dirty="0"/>
              <a:t>NFV </a:t>
            </a:r>
            <a:r>
              <a:rPr lang="en-GB" altLang="en-US" sz="1350" dirty="0" err="1"/>
              <a:t>Plugtest</a:t>
            </a:r>
            <a:r>
              <a:rPr lang="en-GB" altLang="en-US" sz="1350" dirty="0"/>
              <a:t> (information &amp; registration) </a:t>
            </a:r>
            <a:r>
              <a:rPr lang="en-US" sz="1350" dirty="0">
                <a:hlinkClick r:id="rId6"/>
              </a:rPr>
              <a:t>http://www.etsi.org/nfvplugtest</a:t>
            </a:r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BC2BD8-2321-4185-BC46-E85AB821306B}"/>
              </a:ext>
            </a:extLst>
          </p:cNvPr>
          <p:cNvGrpSpPr/>
          <p:nvPr/>
        </p:nvGrpSpPr>
        <p:grpSpPr>
          <a:xfrm>
            <a:off x="3319852" y="3424676"/>
            <a:ext cx="5350232" cy="1640435"/>
            <a:chOff x="4013377" y="1449580"/>
            <a:chExt cx="7950389" cy="2704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777826-EF65-483A-B5E6-6F22FA54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103" y="1449580"/>
              <a:ext cx="1890680" cy="77995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165C07-7F5D-47FE-AF47-D33B36B27302}"/>
                </a:ext>
              </a:extLst>
            </p:cNvPr>
            <p:cNvSpPr txBox="1"/>
            <p:nvPr/>
          </p:nvSpPr>
          <p:spPr>
            <a:xfrm>
              <a:off x="9580629" y="2542375"/>
              <a:ext cx="2383137" cy="974146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>
              <a:solidFill>
                <a:srgbClr val="4F81BD"/>
              </a:solidFill>
            </a:ln>
          </p:spPr>
          <p:txBody>
            <a:bodyPr wrap="square" rtlCol="0">
              <a:noAutofit/>
            </a:bodyPr>
            <a:lstStyle/>
            <a:p>
              <a:pPr defTabSz="685800">
                <a:defRPr/>
              </a:pPr>
              <a:r>
                <a:rPr lang="en-GB" sz="1050" u="sng" kern="0" dirty="0">
                  <a:solidFill>
                    <a:prstClr val="black"/>
                  </a:solidFill>
                  <a:hlinkClick r:id="rId8"/>
                </a:rPr>
                <a:t>http://nfvwiki.etsi.org/index.php?title=NFV_Issue_Tracker</a:t>
              </a:r>
              <a:r>
                <a:rPr lang="en-US" sz="1050" kern="0" dirty="0">
                  <a:solidFill>
                    <a:prstClr val="black"/>
                  </a:solidFill>
                </a:rPr>
                <a:t>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BA82393-BCA9-4D8E-A5E5-F7983DBEDA89}"/>
                </a:ext>
              </a:extLst>
            </p:cNvPr>
            <p:cNvCxnSpPr>
              <a:cxnSpLocks/>
              <a:stCxn id="10" idx="3"/>
              <a:endCxn id="5" idx="0"/>
            </p:cNvCxnSpPr>
            <p:nvPr/>
          </p:nvCxnSpPr>
          <p:spPr>
            <a:xfrm>
              <a:off x="9685431" y="1891587"/>
              <a:ext cx="1086767" cy="6507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215455-1026-49CC-AFF7-34E1CCCFE1A9}"/>
                </a:ext>
              </a:extLst>
            </p:cNvPr>
            <p:cNvSpPr/>
            <p:nvPr/>
          </p:nvSpPr>
          <p:spPr>
            <a:xfrm>
              <a:off x="4304489" y="1486414"/>
              <a:ext cx="1200063" cy="802302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srgbClr val="4F81BD"/>
                  </a:solidFill>
                  <a:latin typeface="Calibri"/>
                </a:rPr>
                <a:t>NFV</a:t>
              </a:r>
              <a:br>
                <a:rPr lang="en-US" sz="1200" kern="0" dirty="0">
                  <a:solidFill>
                    <a:srgbClr val="4F81BD"/>
                  </a:solidFill>
                  <a:latin typeface="Calibri"/>
                </a:rPr>
              </a:br>
              <a:r>
                <a:rPr lang="en-US" sz="1200" kern="0" dirty="0">
                  <a:solidFill>
                    <a:srgbClr val="4F81BD"/>
                  </a:solidFill>
                  <a:latin typeface="Calibri"/>
                </a:rPr>
                <a:t>Releases</a:t>
              </a:r>
            </a:p>
          </p:txBody>
        </p:sp>
        <p:sp>
          <p:nvSpPr>
            <p:cNvPr id="9" name="Arrow: Bent 8">
              <a:extLst>
                <a:ext uri="{FF2B5EF4-FFF2-40B4-BE49-F238E27FC236}">
                  <a16:creationId xmlns:a16="http://schemas.microsoft.com/office/drawing/2014/main" id="{224D13F6-C03F-43BC-8418-82CD23582445}"/>
                </a:ext>
              </a:extLst>
            </p:cNvPr>
            <p:cNvSpPr/>
            <p:nvPr/>
          </p:nvSpPr>
          <p:spPr>
            <a:xfrm rot="5400000" flipH="1">
              <a:off x="8372703" y="2368101"/>
              <a:ext cx="974145" cy="991307"/>
            </a:xfrm>
            <a:prstGeom prst="ben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54B0238-EE13-4E6E-8B6E-0595F0E1848D}"/>
                </a:ext>
              </a:extLst>
            </p:cNvPr>
            <p:cNvSpPr/>
            <p:nvPr/>
          </p:nvSpPr>
          <p:spPr>
            <a:xfrm>
              <a:off x="8485368" y="1490435"/>
              <a:ext cx="1200063" cy="80230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Calibri"/>
                </a:rPr>
                <a:t>Issue</a:t>
              </a:r>
              <a:br>
                <a:rPr lang="en-US" sz="1200" kern="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200" kern="0" dirty="0">
                  <a:solidFill>
                    <a:prstClr val="white"/>
                  </a:solidFill>
                  <a:latin typeface="Calibri"/>
                </a:rPr>
                <a:t>Tracker</a:t>
              </a:r>
            </a:p>
          </p:txBody>
        </p:sp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E7517F8A-1A50-43A6-91C7-56B94E7A24A6}"/>
                </a:ext>
              </a:extLst>
            </p:cNvPr>
            <p:cNvSpPr/>
            <p:nvPr/>
          </p:nvSpPr>
          <p:spPr>
            <a:xfrm rot="10800000" flipH="1">
              <a:off x="4802230" y="2510571"/>
              <a:ext cx="974145" cy="991307"/>
            </a:xfrm>
            <a:prstGeom prst="ben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F3DD34-E612-45B4-8F0D-9C7EA55338D0}"/>
                </a:ext>
              </a:extLst>
            </p:cNvPr>
            <p:cNvGrpSpPr/>
            <p:nvPr/>
          </p:nvGrpSpPr>
          <p:grpSpPr>
            <a:xfrm>
              <a:off x="4013377" y="1976307"/>
              <a:ext cx="541652" cy="602922"/>
              <a:chOff x="1200099" y="4398848"/>
              <a:chExt cx="541652" cy="602922"/>
            </a:xfrm>
          </p:grpSpPr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EFBA3D7A-6358-429B-8114-1C9C2D5AFF6A}"/>
                  </a:ext>
                </a:extLst>
              </p:cNvPr>
              <p:cNvSpPr/>
              <p:nvPr/>
            </p:nvSpPr>
            <p:spPr>
              <a:xfrm>
                <a:off x="1200099" y="4425826"/>
                <a:ext cx="427313" cy="575944"/>
              </a:xfrm>
              <a:prstGeom prst="foldedCorner">
                <a:avLst>
                  <a:gd name="adj" fmla="val 2753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8697DC8-F7B7-4B3A-B01A-A1D02C037CDB}"/>
                  </a:ext>
                </a:extLst>
              </p:cNvPr>
              <p:cNvCxnSpPr/>
              <p:nvPr/>
            </p:nvCxnSpPr>
            <p:spPr>
              <a:xfrm>
                <a:off x="1288348" y="4609448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C34C239-907E-4B0E-B029-6EC6FF7E19B2}"/>
                  </a:ext>
                </a:extLst>
              </p:cNvPr>
              <p:cNvCxnSpPr/>
              <p:nvPr/>
            </p:nvCxnSpPr>
            <p:spPr>
              <a:xfrm>
                <a:off x="1288348" y="4676796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B472F39-6CD6-415B-B4BA-D518BC6DBA8F}"/>
                  </a:ext>
                </a:extLst>
              </p:cNvPr>
              <p:cNvCxnSpPr/>
              <p:nvPr/>
            </p:nvCxnSpPr>
            <p:spPr>
              <a:xfrm>
                <a:off x="1288348" y="4744144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173C42-88F8-4A05-984E-88D7A2349870}"/>
                  </a:ext>
                </a:extLst>
              </p:cNvPr>
              <p:cNvCxnSpPr/>
              <p:nvPr/>
            </p:nvCxnSpPr>
            <p:spPr>
              <a:xfrm>
                <a:off x="1288348" y="4811492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846F74D-D807-4C96-B374-65DEA0487E5F}"/>
                  </a:ext>
                </a:extLst>
              </p:cNvPr>
              <p:cNvCxnSpPr/>
              <p:nvPr/>
            </p:nvCxnSpPr>
            <p:spPr>
              <a:xfrm>
                <a:off x="1288348" y="4878840"/>
                <a:ext cx="25081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A4112C-D9E6-445F-ADE4-CEDF24EC0DDB}"/>
                  </a:ext>
                </a:extLst>
              </p:cNvPr>
              <p:cNvSpPr txBox="1"/>
              <p:nvPr/>
            </p:nvSpPr>
            <p:spPr>
              <a:xfrm>
                <a:off x="1214842" y="4398848"/>
                <a:ext cx="526909" cy="352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788" i="1" kern="0" dirty="0">
                    <a:solidFill>
                      <a:srgbClr val="4F81BD"/>
                    </a:solidFill>
                  </a:rPr>
                  <a:t>NFV</a:t>
                </a:r>
                <a:endParaRPr lang="en-US" sz="1350" i="1" kern="0" dirty="0">
                  <a:solidFill>
                    <a:srgbClr val="4F81BD"/>
                  </a:solidFill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F2A98A-B7CE-4FA2-B55C-32F3076157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4351" y="1868924"/>
              <a:ext cx="54035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3D18556-5B87-4B18-B5D4-CCEBC93D2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064" y="1893530"/>
              <a:ext cx="48090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BBD838-6CAD-4085-A6CD-0BA46570187E}"/>
                </a:ext>
              </a:extLst>
            </p:cNvPr>
            <p:cNvGrpSpPr/>
            <p:nvPr/>
          </p:nvGrpSpPr>
          <p:grpSpPr>
            <a:xfrm>
              <a:off x="6134197" y="2456301"/>
              <a:ext cx="1684482" cy="1698060"/>
              <a:chOff x="2908219" y="4848273"/>
              <a:chExt cx="1684482" cy="169806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A559604-5630-4F27-BE22-9CD186281F16}"/>
                  </a:ext>
                </a:extLst>
              </p:cNvPr>
              <p:cNvGrpSpPr/>
              <p:nvPr/>
            </p:nvGrpSpPr>
            <p:grpSpPr>
              <a:xfrm>
                <a:off x="2908219" y="4848273"/>
                <a:ext cx="1684482" cy="1698060"/>
                <a:chOff x="3252052" y="4588120"/>
                <a:chExt cx="2114265" cy="213130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B5D3655-58EB-43C4-9A1B-1E88093CDDAA}"/>
                    </a:ext>
                  </a:extLst>
                </p:cNvPr>
                <p:cNvGrpSpPr/>
                <p:nvPr/>
              </p:nvGrpSpPr>
              <p:grpSpPr>
                <a:xfrm>
                  <a:off x="4073607" y="4938991"/>
                  <a:ext cx="545052" cy="1235056"/>
                  <a:chOff x="10609266" y="2133311"/>
                  <a:chExt cx="1065495" cy="2414350"/>
                </a:xfrm>
              </p:grpSpPr>
              <p:sp>
                <p:nvSpPr>
                  <p:cNvPr id="44" name="Rectangle: Rounded Corners 43">
                    <a:extLst>
                      <a:ext uri="{FF2B5EF4-FFF2-40B4-BE49-F238E27FC236}">
                        <a16:creationId xmlns:a16="http://schemas.microsoft.com/office/drawing/2014/main" id="{E16293F9-3AB9-46A0-A0BA-2DBB6B2D334E}"/>
                      </a:ext>
                    </a:extLst>
                  </p:cNvPr>
                  <p:cNvSpPr/>
                  <p:nvPr/>
                </p:nvSpPr>
                <p:spPr>
                  <a:xfrm>
                    <a:off x="10777580" y="2824181"/>
                    <a:ext cx="757238" cy="1723480"/>
                  </a:xfrm>
                  <a:prstGeom prst="roundRect">
                    <a:avLst>
                      <a:gd name="adj" fmla="val 20441"/>
                    </a:avLst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E65ECEA8-6AC2-44FD-8F4B-03BE44FC7547}"/>
                      </a:ext>
                    </a:extLst>
                  </p:cNvPr>
                  <p:cNvSpPr/>
                  <p:nvPr/>
                </p:nvSpPr>
                <p:spPr>
                  <a:xfrm>
                    <a:off x="10609266" y="2941033"/>
                    <a:ext cx="1065495" cy="996722"/>
                  </a:xfrm>
                  <a:prstGeom prst="roundRect">
                    <a:avLst>
                      <a:gd name="adj" fmla="val 20441"/>
                    </a:avLst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0E9E215-6067-44E6-9365-6888DEA1B9D0}"/>
                      </a:ext>
                    </a:extLst>
                  </p:cNvPr>
                  <p:cNvSpPr/>
                  <p:nvPr/>
                </p:nvSpPr>
                <p:spPr>
                  <a:xfrm>
                    <a:off x="10753205" y="2133311"/>
                    <a:ext cx="765118" cy="7651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DC458D8F-10FB-453A-826B-3263290EDBFB}"/>
                      </a:ext>
                    </a:extLst>
                  </p:cNvPr>
                  <p:cNvSpPr/>
                  <p:nvPr/>
                </p:nvSpPr>
                <p:spPr>
                  <a:xfrm>
                    <a:off x="10837768" y="2215355"/>
                    <a:ext cx="608489" cy="608489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370B080A-376A-49B8-9A94-23D4F8B85D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56199" y="4211211"/>
                    <a:ext cx="0" cy="32842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374FF0CA-72F8-4B95-B848-4BA961AFEF18}"/>
                    </a:ext>
                  </a:extLst>
                </p:cNvPr>
                <p:cNvGrpSpPr/>
                <p:nvPr/>
              </p:nvGrpSpPr>
              <p:grpSpPr>
                <a:xfrm>
                  <a:off x="3252052" y="6050636"/>
                  <a:ext cx="796269" cy="668790"/>
                  <a:chOff x="684422" y="4842098"/>
                  <a:chExt cx="1426029" cy="1197727"/>
                </a:xfrm>
              </p:grpSpPr>
              <p:sp>
                <p:nvSpPr>
                  <p:cNvPr id="42" name="Oval Callout 11">
                    <a:extLst>
                      <a:ext uri="{FF2B5EF4-FFF2-40B4-BE49-F238E27FC236}">
                        <a16:creationId xmlns:a16="http://schemas.microsoft.com/office/drawing/2014/main" id="{3922A2A1-72E3-4D4D-9F7C-49A6D0AE1954}"/>
                      </a:ext>
                    </a:extLst>
                  </p:cNvPr>
                  <p:cNvSpPr/>
                  <p:nvPr/>
                </p:nvSpPr>
                <p:spPr>
                  <a:xfrm>
                    <a:off x="684422" y="4938112"/>
                    <a:ext cx="1426029" cy="726850"/>
                  </a:xfrm>
                  <a:prstGeom prst="wedgeEllipseCallout">
                    <a:avLst>
                      <a:gd name="adj1" fmla="val 41953"/>
                      <a:gd name="adj2" fmla="val -57686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3B5A2B68-8586-4DED-8450-E9F7908A028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2148" y="4842098"/>
                    <a:ext cx="1071957" cy="11977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500" kern="0" dirty="0">
                        <a:solidFill>
                          <a:prstClr val="black"/>
                        </a:solidFill>
                        <a:latin typeface="Impact" charset="0"/>
                        <a:ea typeface="Impact" charset="0"/>
                        <a:cs typeface="Impact" charset="0"/>
                      </a:rPr>
                      <a:t>! !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EAFD2164-390F-4D66-AF70-A57F2ADCA9E6}"/>
                    </a:ext>
                  </a:extLst>
                </p:cNvPr>
                <p:cNvGrpSpPr/>
                <p:nvPr/>
              </p:nvGrpSpPr>
              <p:grpSpPr>
                <a:xfrm>
                  <a:off x="4503661" y="6100802"/>
                  <a:ext cx="862656" cy="439698"/>
                  <a:chOff x="7348740" y="4681126"/>
                  <a:chExt cx="1426029" cy="726850"/>
                </a:xfrm>
              </p:grpSpPr>
              <p:sp>
                <p:nvSpPr>
                  <p:cNvPr id="40" name="Oval Callout 12">
                    <a:extLst>
                      <a:ext uri="{FF2B5EF4-FFF2-40B4-BE49-F238E27FC236}">
                        <a16:creationId xmlns:a16="http://schemas.microsoft.com/office/drawing/2014/main" id="{038B7B7C-1BC6-4CF6-8AA6-ED7DCAF7FD40}"/>
                      </a:ext>
                    </a:extLst>
                  </p:cNvPr>
                  <p:cNvSpPr/>
                  <p:nvPr/>
                </p:nvSpPr>
                <p:spPr>
                  <a:xfrm>
                    <a:off x="7348740" y="4681126"/>
                    <a:ext cx="1426029" cy="726850"/>
                  </a:xfrm>
                  <a:prstGeom prst="wedgeEllipseCallout">
                    <a:avLst>
                      <a:gd name="adj1" fmla="val -38724"/>
                      <a:gd name="adj2" fmla="val -6068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Smiley Face 40">
                    <a:extLst>
                      <a:ext uri="{FF2B5EF4-FFF2-40B4-BE49-F238E27FC236}">
                        <a16:creationId xmlns:a16="http://schemas.microsoft.com/office/drawing/2014/main" id="{82F7D276-7271-4636-A2BA-05E1517478D3}"/>
                      </a:ext>
                    </a:extLst>
                  </p:cNvPr>
                  <p:cNvSpPr/>
                  <p:nvPr/>
                </p:nvSpPr>
                <p:spPr>
                  <a:xfrm>
                    <a:off x="7823725" y="4822731"/>
                    <a:ext cx="476058" cy="443639"/>
                  </a:xfrm>
                  <a:prstGeom prst="smileyFace">
                    <a:avLst/>
                  </a:prstGeom>
                  <a:solidFill>
                    <a:srgbClr val="FFFF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02B27934-D475-4D52-BB18-59D7BCD69D69}"/>
                    </a:ext>
                  </a:extLst>
                </p:cNvPr>
                <p:cNvGrpSpPr/>
                <p:nvPr/>
              </p:nvGrpSpPr>
              <p:grpSpPr>
                <a:xfrm>
                  <a:off x="3298582" y="4588120"/>
                  <a:ext cx="843125" cy="429743"/>
                  <a:chOff x="607658" y="1590347"/>
                  <a:chExt cx="1426029" cy="726850"/>
                </a:xfrm>
              </p:grpSpPr>
              <p:sp>
                <p:nvSpPr>
                  <p:cNvPr id="38" name="Oval Callout 7">
                    <a:extLst>
                      <a:ext uri="{FF2B5EF4-FFF2-40B4-BE49-F238E27FC236}">
                        <a16:creationId xmlns:a16="http://schemas.microsoft.com/office/drawing/2014/main" id="{5704A107-CB8D-458D-9843-197535F3DB71}"/>
                      </a:ext>
                    </a:extLst>
                  </p:cNvPr>
                  <p:cNvSpPr/>
                  <p:nvPr/>
                </p:nvSpPr>
                <p:spPr>
                  <a:xfrm>
                    <a:off x="607658" y="1590347"/>
                    <a:ext cx="1426029" cy="726850"/>
                  </a:xfrm>
                  <a:prstGeom prst="wedgeEllipseCallout">
                    <a:avLst>
                      <a:gd name="adj1" fmla="val 38709"/>
                      <a:gd name="adj2" fmla="val 68491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Heart 38">
                    <a:extLst>
                      <a:ext uri="{FF2B5EF4-FFF2-40B4-BE49-F238E27FC236}">
                        <a16:creationId xmlns:a16="http://schemas.microsoft.com/office/drawing/2014/main" id="{6B974C21-8671-4428-9B42-A55D53493B98}"/>
                      </a:ext>
                    </a:extLst>
                  </p:cNvPr>
                  <p:cNvSpPr/>
                  <p:nvPr/>
                </p:nvSpPr>
                <p:spPr>
                  <a:xfrm>
                    <a:off x="1168272" y="1817835"/>
                    <a:ext cx="304800" cy="271873"/>
                  </a:xfrm>
                  <a:prstGeom prst="heart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9" name="Oval Callout 6">
                  <a:extLst>
                    <a:ext uri="{FF2B5EF4-FFF2-40B4-BE49-F238E27FC236}">
                      <a16:creationId xmlns:a16="http://schemas.microsoft.com/office/drawing/2014/main" id="{AA59878B-4112-42BD-A593-FC7EA6779603}"/>
                    </a:ext>
                  </a:extLst>
                </p:cNvPr>
                <p:cNvSpPr/>
                <p:nvPr/>
              </p:nvSpPr>
              <p:spPr>
                <a:xfrm>
                  <a:off x="4408899" y="4590977"/>
                  <a:ext cx="882831" cy="449981"/>
                </a:xfrm>
                <a:prstGeom prst="wedgeEllipseCallout">
                  <a:avLst>
                    <a:gd name="adj1" fmla="val -29993"/>
                    <a:gd name="adj2" fmla="val 71486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DCDE0F8-2C2E-4C2C-9458-C48235A2F754}"/>
                    </a:ext>
                  </a:extLst>
                </p:cNvPr>
                <p:cNvGrpSpPr/>
                <p:nvPr/>
              </p:nvGrpSpPr>
              <p:grpSpPr>
                <a:xfrm>
                  <a:off x="3668220" y="5303408"/>
                  <a:ext cx="616499" cy="602922"/>
                  <a:chOff x="1178975" y="4398848"/>
                  <a:chExt cx="616499" cy="602922"/>
                </a:xfrm>
              </p:grpSpPr>
              <p:sp>
                <p:nvSpPr>
                  <p:cNvPr id="31" name="Rectangle: Folded Corner 30">
                    <a:extLst>
                      <a:ext uri="{FF2B5EF4-FFF2-40B4-BE49-F238E27FC236}">
                        <a16:creationId xmlns:a16="http://schemas.microsoft.com/office/drawing/2014/main" id="{0680BDEB-785C-4D2D-8D97-E1F53B055BF5}"/>
                      </a:ext>
                    </a:extLst>
                  </p:cNvPr>
                  <p:cNvSpPr/>
                  <p:nvPr/>
                </p:nvSpPr>
                <p:spPr>
                  <a:xfrm>
                    <a:off x="1200099" y="4425826"/>
                    <a:ext cx="427313" cy="575944"/>
                  </a:xfrm>
                  <a:prstGeom prst="foldedCorner">
                    <a:avLst>
                      <a:gd name="adj" fmla="val 27537"/>
                    </a:avLst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97BDD648-2FAC-456F-8C88-C7EEA1B445BA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609448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2D8D73E-7EDB-4C7A-BC26-E822D16830DD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676796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09F7AA49-3D6C-4A45-B630-20C0C5D88700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744144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C1166021-ACDB-4875-80F7-C3670365752C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811492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6FF2E629-D636-4E84-938C-616E4ABEE51B}"/>
                      </a:ext>
                    </a:extLst>
                  </p:cNvPr>
                  <p:cNvCxnSpPr/>
                  <p:nvPr/>
                </p:nvCxnSpPr>
                <p:spPr>
                  <a:xfrm>
                    <a:off x="1288348" y="4878840"/>
                    <a:ext cx="25081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5F911495-0DC8-4610-BBD5-F95C51CE1155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975" y="4398848"/>
                    <a:ext cx="616499" cy="406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675" i="1" kern="0" dirty="0">
                        <a:solidFill>
                          <a:srgbClr val="4F81BD"/>
                        </a:solidFill>
                      </a:rPr>
                      <a:t>NFV</a:t>
                    </a:r>
                    <a:endParaRPr lang="en-US" sz="1050" i="1" kern="0" dirty="0">
                      <a:solidFill>
                        <a:srgbClr val="4F81BD"/>
                      </a:solidFill>
                    </a:endParaRPr>
                  </a:p>
                </p:txBody>
              </p:sp>
            </p:grpSp>
          </p:grpSp>
          <p:sp>
            <p:nvSpPr>
              <p:cNvPr id="24" name="Lightning Bolt 23">
                <a:extLst>
                  <a:ext uri="{FF2B5EF4-FFF2-40B4-BE49-F238E27FC236}">
                    <a16:creationId xmlns:a16="http://schemas.microsoft.com/office/drawing/2014/main" id="{98B1D9D1-536C-4CB5-A341-B19A85A54AF1}"/>
                  </a:ext>
                </a:extLst>
              </p:cNvPr>
              <p:cNvSpPr/>
              <p:nvPr/>
            </p:nvSpPr>
            <p:spPr>
              <a:xfrm>
                <a:off x="4052368" y="4903837"/>
                <a:ext cx="225867" cy="251929"/>
              </a:xfrm>
              <a:prstGeom prst="lightningBolt">
                <a:avLst/>
              </a:prstGeom>
              <a:solidFill>
                <a:srgbClr val="FFC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9" name="מציין מיקום תוכן 5">
            <a:extLst>
              <a:ext uri="{FF2B5EF4-FFF2-40B4-BE49-F238E27FC236}">
                <a16:creationId xmlns:a16="http://schemas.microsoft.com/office/drawing/2014/main" id="{BBB78B98-DFA8-45E0-9D73-0DE8E900C34E}"/>
              </a:ext>
            </a:extLst>
          </p:cNvPr>
          <p:cNvSpPr txBox="1">
            <a:spLocks/>
          </p:cNvSpPr>
          <p:nvPr/>
        </p:nvSpPr>
        <p:spPr>
          <a:xfrm>
            <a:off x="3186955" y="941837"/>
            <a:ext cx="5878027" cy="2241528"/>
          </a:xfrm>
          <a:prstGeom prst="rect">
            <a:avLst/>
          </a:prstGeom>
        </p:spPr>
        <p:txBody>
          <a:bodyPr vert="horz" lIns="81659" tIns="40829" rIns="81659" bIns="4082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9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9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9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350" dirty="0"/>
              <a:t>Open Area and other tools:</a:t>
            </a:r>
          </a:p>
          <a:p>
            <a:pPr lvl="1">
              <a:spcBef>
                <a:spcPts val="450"/>
              </a:spcBef>
            </a:pPr>
            <a:r>
              <a:rPr lang="en-US" sz="1200" dirty="0">
                <a:hlinkClick r:id="rId10"/>
              </a:rPr>
              <a:t>Published Documents</a:t>
            </a:r>
            <a:endParaRPr lang="en-US" sz="1200" dirty="0"/>
          </a:p>
          <a:p>
            <a:pPr lvl="1">
              <a:spcBef>
                <a:spcPts val="450"/>
              </a:spcBef>
            </a:pPr>
            <a:r>
              <a:rPr lang="en-US" sz="1200" dirty="0">
                <a:hlinkClick r:id="rId11"/>
              </a:rPr>
              <a:t>Working Drafts</a:t>
            </a:r>
            <a:endParaRPr lang="en-US" sz="1200" dirty="0"/>
          </a:p>
          <a:p>
            <a:pPr lvl="1">
              <a:spcBef>
                <a:spcPts val="450"/>
              </a:spcBef>
            </a:pPr>
            <a:r>
              <a:rPr lang="en-US" sz="1200" dirty="0">
                <a:hlinkClick r:id="rId8"/>
              </a:rPr>
              <a:t>Issue tracker</a:t>
            </a:r>
            <a:endParaRPr lang="en-US" sz="1200" dirty="0"/>
          </a:p>
          <a:p>
            <a:pPr lvl="1">
              <a:spcBef>
                <a:spcPts val="450"/>
              </a:spcBef>
            </a:pPr>
            <a:r>
              <a:rPr lang="en-US" altLang="en-US" sz="1200" dirty="0"/>
              <a:t>Releases documentation: </a:t>
            </a:r>
            <a:r>
              <a:rPr lang="en-US" altLang="en-US" sz="1200" dirty="0">
                <a:hlinkClick r:id="rId12"/>
              </a:rPr>
              <a:t>Rel. 2 Description</a:t>
            </a:r>
            <a:r>
              <a:rPr lang="en-US" altLang="en-US" sz="1200" dirty="0"/>
              <a:t>, </a:t>
            </a:r>
            <a:r>
              <a:rPr lang="en-US" altLang="en-US" sz="1200" dirty="0">
                <a:hlinkClick r:id="rId12"/>
              </a:rPr>
              <a:t>Rel. 3 Description</a:t>
            </a:r>
            <a:r>
              <a:rPr lang="en-US" altLang="en-US" sz="1200" dirty="0"/>
              <a:t>, </a:t>
            </a:r>
            <a:r>
              <a:rPr lang="en-US" altLang="en-US" sz="1200" dirty="0">
                <a:hlinkClick r:id="rId12"/>
              </a:rPr>
              <a:t>Rel. Definition</a:t>
            </a:r>
            <a:endParaRPr lang="en-US" altLang="en-US" sz="1200" dirty="0"/>
          </a:p>
          <a:p>
            <a:pPr lvl="1">
              <a:spcBef>
                <a:spcPts val="450"/>
              </a:spcBef>
            </a:pPr>
            <a:r>
              <a:rPr lang="en-US" altLang="en-US" sz="1200" dirty="0"/>
              <a:t>Detailed </a:t>
            </a:r>
            <a:r>
              <a:rPr lang="en-US" altLang="en-US" sz="1200" dirty="0">
                <a:hlinkClick r:id="rId13"/>
              </a:rPr>
              <a:t>Release 3 and 4 specification progress wiki pages</a:t>
            </a:r>
            <a:r>
              <a:rPr lang="en-US" altLang="en-US" sz="1200" dirty="0"/>
              <a:t>:</a:t>
            </a:r>
          </a:p>
          <a:p>
            <a:pPr lvl="1">
              <a:spcBef>
                <a:spcPts val="450"/>
              </a:spcBef>
            </a:pPr>
            <a:r>
              <a:rPr lang="en-GB" sz="1200" dirty="0">
                <a:hlinkClick r:id="rId14"/>
              </a:rPr>
              <a:t>OpenAPI representations </a:t>
            </a:r>
            <a:r>
              <a:rPr lang="en-GB" sz="1200" dirty="0"/>
              <a:t>of GS NFV-SOL NFV-MANO APIs</a:t>
            </a:r>
          </a:p>
          <a:p>
            <a:pPr marL="0" lvl="1">
              <a:spcBef>
                <a:spcPts val="450"/>
              </a:spcBef>
            </a:pPr>
            <a:r>
              <a:rPr lang="en-GB" sz="1200" dirty="0">
                <a:hlinkClick r:id="rId15"/>
              </a:rPr>
              <a:t>GS NFV-SOL 001/006 supporting files </a:t>
            </a:r>
            <a:r>
              <a:rPr lang="en-GB" sz="1200" dirty="0"/>
              <a:t>on ETSI Forge</a:t>
            </a:r>
          </a:p>
          <a:p>
            <a:pPr marL="0" lvl="1">
              <a:spcBef>
                <a:spcPts val="450"/>
              </a:spcBef>
            </a:pPr>
            <a:r>
              <a:rPr lang="en-GB" sz="1200" dirty="0">
                <a:hlinkClick r:id="rId16"/>
              </a:rPr>
              <a:t>GS NFV-TST 010 Robot API test files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45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EAE9-0207-48DB-87F1-5B21BFA7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Outline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3F47-0C9C-48A2-A668-6703760C18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Release 4: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US" dirty="0"/>
              <a:t>Work items and features: studies and stage 1&amp;2 perspective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US" dirty="0"/>
              <a:t>Release 4 progress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Background: FEAT17 and IFA040/036 scope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Identifying elements for potential stage 3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Stage 3 work development formats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Release 4: stage 3 schedule planning (as of Oct. 2020)</a:t>
            </a: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8626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4:</a:t>
            </a:r>
            <a:br>
              <a:rPr lang="en-US" dirty="0"/>
            </a:br>
            <a:r>
              <a:rPr lang="en-US" dirty="0"/>
              <a:t>work items and features: studies and stage 1&amp;2 perspective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A16528-CFDE-48B6-B6CB-B43A1F9968DB}"/>
              </a:ext>
            </a:extLst>
          </p:cNvPr>
          <p:cNvSpPr/>
          <p:nvPr/>
        </p:nvSpPr>
        <p:spPr>
          <a:xfrm>
            <a:off x="457320" y="933823"/>
            <a:ext cx="8098157" cy="1952528"/>
          </a:xfrm>
          <a:prstGeom prst="rect">
            <a:avLst/>
          </a:prstGeom>
          <a:noFill/>
          <a:ln w="38100" cap="flat" cmpd="sng" algn="ctr">
            <a:solidFill>
              <a:srgbClr val="4BACC6"/>
            </a:solidFill>
            <a:prstDash val="dash"/>
          </a:ln>
          <a:effectLst/>
        </p:spPr>
        <p:txBody>
          <a:bodyPr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444F037C-496E-4348-962E-4834BEA8393C}"/>
              </a:ext>
            </a:extLst>
          </p:cNvPr>
          <p:cNvSpPr/>
          <p:nvPr/>
        </p:nvSpPr>
        <p:spPr>
          <a:xfrm>
            <a:off x="512971" y="1025536"/>
            <a:ext cx="1215000" cy="81049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Network Service LCM and Descriptor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NFV-IFA013/014/030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58" name="Rounded Rectangle 11">
            <a:extLst>
              <a:ext uri="{FF2B5EF4-FFF2-40B4-BE49-F238E27FC236}">
                <a16:creationId xmlns:a16="http://schemas.microsoft.com/office/drawing/2014/main" id="{7324CD19-C92E-43A1-ABDC-9BD368CE1E06}"/>
              </a:ext>
            </a:extLst>
          </p:cNvPr>
          <p:cNvSpPr/>
          <p:nvPr/>
        </p:nvSpPr>
        <p:spPr>
          <a:xfrm>
            <a:off x="1808940" y="1013362"/>
            <a:ext cx="1215000" cy="81049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VNF LCM, Packaging and Descriptor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NFV-IFA007/ 008/011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59" name="Rounded Rectangle 12">
            <a:extLst>
              <a:ext uri="{FF2B5EF4-FFF2-40B4-BE49-F238E27FC236}">
                <a16:creationId xmlns:a16="http://schemas.microsoft.com/office/drawing/2014/main" id="{045043B5-F790-4009-9DA5-E00944E8131D}"/>
              </a:ext>
            </a:extLst>
          </p:cNvPr>
          <p:cNvSpPr/>
          <p:nvPr/>
        </p:nvSpPr>
        <p:spPr>
          <a:xfrm>
            <a:off x="3112394" y="1004721"/>
            <a:ext cx="1215000" cy="801568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 err="1">
                <a:solidFill>
                  <a:prstClr val="white"/>
                </a:solidFill>
                <a:latin typeface="Calibri"/>
              </a:rPr>
              <a:t>Virtualised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 Resource management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NFV-IFA005/006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55E7F2-C88A-43D6-A016-8C7DFFEB69E2}"/>
              </a:ext>
            </a:extLst>
          </p:cNvPr>
          <p:cNvSpPr txBox="1"/>
          <p:nvPr/>
        </p:nvSpPr>
        <p:spPr>
          <a:xfrm>
            <a:off x="503518" y="1892577"/>
            <a:ext cx="30388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srgbClr val="4BACC6"/>
                </a:solidFill>
                <a:latin typeface="Calibri" panose="020F0502020204030204"/>
                <a:ea typeface="ＭＳ Ｐゴシック" charset="-128"/>
              </a:rPr>
              <a:t>1) Framework from past releases</a:t>
            </a:r>
          </a:p>
        </p:txBody>
      </p:sp>
      <p:sp>
        <p:nvSpPr>
          <p:cNvPr id="61" name="Rounded Rectangle 12">
            <a:extLst>
              <a:ext uri="{FF2B5EF4-FFF2-40B4-BE49-F238E27FC236}">
                <a16:creationId xmlns:a16="http://schemas.microsoft.com/office/drawing/2014/main" id="{33CE2EDA-9DE8-441C-958D-EAA97449D626}"/>
              </a:ext>
            </a:extLst>
          </p:cNvPr>
          <p:cNvSpPr/>
          <p:nvPr/>
        </p:nvSpPr>
        <p:spPr>
          <a:xfrm>
            <a:off x="5709692" y="1015202"/>
            <a:ext cx="1215000" cy="802726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Metrics and Performance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NFV-IFA027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NFV-TST008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62" name="Rounded Rectangle 12">
            <a:extLst>
              <a:ext uri="{FF2B5EF4-FFF2-40B4-BE49-F238E27FC236}">
                <a16:creationId xmlns:a16="http://schemas.microsoft.com/office/drawing/2014/main" id="{6BFF8E84-D8BF-4F73-A82B-2DEBC587C0F0}"/>
              </a:ext>
            </a:extLst>
          </p:cNvPr>
          <p:cNvSpPr/>
          <p:nvPr/>
        </p:nvSpPr>
        <p:spPr>
          <a:xfrm>
            <a:off x="3471616" y="1899885"/>
            <a:ext cx="1814436" cy="39577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Information Modeling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NFV-IFA015/016/017/024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0565C6-FDBE-4CAD-B12D-FC48A03384D1}"/>
              </a:ext>
            </a:extLst>
          </p:cNvPr>
          <p:cNvGrpSpPr/>
          <p:nvPr/>
        </p:nvGrpSpPr>
        <p:grpSpPr>
          <a:xfrm>
            <a:off x="4263157" y="2371611"/>
            <a:ext cx="1555379" cy="1907866"/>
            <a:chOff x="5495342" y="3191670"/>
            <a:chExt cx="2073838" cy="2543821"/>
          </a:xfrm>
        </p:grpSpPr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6FDF5BB3-5451-46B3-B88A-F096FA75E168}"/>
                </a:ext>
              </a:extLst>
            </p:cNvPr>
            <p:cNvSpPr/>
            <p:nvPr/>
          </p:nvSpPr>
          <p:spPr>
            <a:xfrm>
              <a:off x="5732380" y="3955981"/>
              <a:ext cx="1620000" cy="741768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Security enhancements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(**)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53AE70-F9D1-4E1D-B399-0804FCFCC670}"/>
                </a:ext>
              </a:extLst>
            </p:cNvPr>
            <p:cNvSpPr/>
            <p:nvPr/>
          </p:nvSpPr>
          <p:spPr>
            <a:xfrm flipV="1">
              <a:off x="5495342" y="3218475"/>
              <a:ext cx="2073838" cy="2517016"/>
            </a:xfrm>
            <a:prstGeom prst="rect">
              <a:avLst/>
            </a:prstGeom>
            <a:noFill/>
            <a:ln w="38100" cap="flat" cmpd="sng" algn="ctr">
              <a:solidFill>
                <a:srgbClr val="C0504D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2CD797-9B94-4A0D-AD0F-1368F2C41B58}"/>
                </a:ext>
              </a:extLst>
            </p:cNvPr>
            <p:cNvSpPr txBox="1"/>
            <p:nvPr/>
          </p:nvSpPr>
          <p:spPr>
            <a:xfrm>
              <a:off x="5592638" y="3191670"/>
              <a:ext cx="183141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C00000"/>
                  </a:solidFill>
                  <a:latin typeface="Calibri" panose="020F0502020204030204"/>
                  <a:ea typeface="ＭＳ Ｐゴシック" charset="-128"/>
                </a:rPr>
                <a:t>3) Technical enhancements</a:t>
              </a:r>
            </a:p>
          </p:txBody>
        </p:sp>
        <p:sp>
          <p:nvSpPr>
            <p:cNvPr id="73" name="Rounded Rectangle 36">
              <a:extLst>
                <a:ext uri="{FF2B5EF4-FFF2-40B4-BE49-F238E27FC236}">
                  <a16:creationId xmlns:a16="http://schemas.microsoft.com/office/drawing/2014/main" id="{0B516785-2926-4852-B4C4-63D66955EA34}"/>
                </a:ext>
              </a:extLst>
            </p:cNvPr>
            <p:cNvSpPr/>
            <p:nvPr/>
          </p:nvSpPr>
          <p:spPr>
            <a:xfrm>
              <a:off x="5732380" y="4799275"/>
              <a:ext cx="1620000" cy="741768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Specific technical enhancements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(**)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8B8270E-F386-4801-9014-930A628ED39A}"/>
              </a:ext>
            </a:extLst>
          </p:cNvPr>
          <p:cNvSpPr txBox="1"/>
          <p:nvPr/>
        </p:nvSpPr>
        <p:spPr>
          <a:xfrm>
            <a:off x="6634828" y="21590"/>
            <a:ext cx="222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900" b="1" dirty="0">
                <a:solidFill>
                  <a:srgbClr val="C00000"/>
                </a:solidFill>
                <a:latin typeface="Calibri"/>
                <a:ea typeface="ＭＳ Ｐゴシック" charset="-128"/>
              </a:rPr>
              <a:t>NOTE: </a:t>
            </a:r>
            <a:r>
              <a:rPr lang="en-US" sz="900" dirty="0">
                <a:solidFill>
                  <a:srgbClr val="3E484F"/>
                </a:solidFill>
                <a:latin typeface="Calibri"/>
                <a:ea typeface="ＭＳ Ｐゴシック" charset="-128"/>
              </a:rPr>
              <a:t>might not be</a:t>
            </a: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 a full complete list due to lack of space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9AE969-456B-4C37-95FB-1F2714A3EFAE}"/>
              </a:ext>
            </a:extLst>
          </p:cNvPr>
          <p:cNvSpPr txBox="1"/>
          <p:nvPr/>
        </p:nvSpPr>
        <p:spPr>
          <a:xfrm>
            <a:off x="4076463" y="18264"/>
            <a:ext cx="22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(**): other normative work is part of evolved work items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114980-A652-43D8-AFC5-C11591B084E7}"/>
              </a:ext>
            </a:extLst>
          </p:cNvPr>
          <p:cNvSpPr txBox="1"/>
          <p:nvPr/>
        </p:nvSpPr>
        <p:spPr>
          <a:xfrm>
            <a:off x="2024765" y="34292"/>
            <a:ext cx="20516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Completed: </a:t>
            </a:r>
            <a:r>
              <a:rPr lang="en-US" sz="900" u="sng" dirty="0">
                <a:solidFill>
                  <a:prstClr val="black"/>
                </a:solidFill>
                <a:latin typeface="Calibri"/>
                <a:ea typeface="ＭＳ Ｐゴシック" charset="-128"/>
              </a:rPr>
              <a:t>underlined</a:t>
            </a:r>
          </a:p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Ongoing/not fully completed: </a:t>
            </a:r>
            <a:r>
              <a:rPr lang="en-US" sz="900" i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italics</a:t>
            </a:r>
          </a:p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Evolved: in </a:t>
            </a:r>
            <a:r>
              <a:rPr lang="en-US" sz="900" b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bold</a:t>
            </a:r>
            <a:endParaRPr lang="en-US" sz="900" b="1" dirty="0">
              <a:solidFill>
                <a:srgbClr val="FFC000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80" name="Rounded Rectangle 12">
            <a:extLst>
              <a:ext uri="{FF2B5EF4-FFF2-40B4-BE49-F238E27FC236}">
                <a16:creationId xmlns:a16="http://schemas.microsoft.com/office/drawing/2014/main" id="{3A6EA7CA-1CC4-479C-8A80-ABB742356A64}"/>
              </a:ext>
            </a:extLst>
          </p:cNvPr>
          <p:cNvSpPr/>
          <p:nvPr/>
        </p:nvSpPr>
        <p:spPr>
          <a:xfrm>
            <a:off x="7013146" y="1025537"/>
            <a:ext cx="1215000" cy="819131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NFV-MANO </a:t>
            </a:r>
            <a:r>
              <a:rPr lang="en-US" sz="1050" kern="0" dirty="0" err="1">
                <a:solidFill>
                  <a:prstClr val="white"/>
                </a:solidFill>
                <a:latin typeface="Calibri"/>
              </a:rPr>
              <a:t>mgmt</a:t>
            </a:r>
            <a:endParaRPr lang="en-US" sz="1050" kern="0" dirty="0">
              <a:solidFill>
                <a:prstClr val="white"/>
              </a:solidFill>
              <a:latin typeface="Calibri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NFV-IFA031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81" name="Rounded Rectangle 12">
            <a:extLst>
              <a:ext uri="{FF2B5EF4-FFF2-40B4-BE49-F238E27FC236}">
                <a16:creationId xmlns:a16="http://schemas.microsoft.com/office/drawing/2014/main" id="{57BF12B7-CA38-4E35-8B76-C134915FB92E}"/>
              </a:ext>
            </a:extLst>
          </p:cNvPr>
          <p:cNvSpPr/>
          <p:nvPr/>
        </p:nvSpPr>
        <p:spPr>
          <a:xfrm>
            <a:off x="4413201" y="1003563"/>
            <a:ext cx="1215000" cy="802726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Multi-site connectivity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b="1" kern="0" dirty="0">
                <a:solidFill>
                  <a:prstClr val="white"/>
                </a:solidFill>
                <a:latin typeface="Calibri"/>
              </a:rPr>
              <a:t>NFV-IFA032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D6D472-2A4D-423B-907C-4332A4DEE2D1}"/>
              </a:ext>
            </a:extLst>
          </p:cNvPr>
          <p:cNvGrpSpPr/>
          <p:nvPr/>
        </p:nvGrpSpPr>
        <p:grpSpPr>
          <a:xfrm>
            <a:off x="156351" y="2362434"/>
            <a:ext cx="3944206" cy="2725034"/>
            <a:chOff x="557719" y="3178902"/>
            <a:chExt cx="5258941" cy="363337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977DC0-21B9-4610-9E02-443556F6C749}"/>
                </a:ext>
              </a:extLst>
            </p:cNvPr>
            <p:cNvSpPr txBox="1"/>
            <p:nvPr/>
          </p:nvSpPr>
          <p:spPr>
            <a:xfrm>
              <a:off x="588600" y="3178902"/>
              <a:ext cx="1965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9BBB59"/>
                  </a:solidFill>
                  <a:latin typeface="Calibri" panose="020F0502020204030204"/>
                  <a:ea typeface="ＭＳ Ｐゴシック" charset="-128"/>
                </a:rPr>
                <a:t>2) New features</a:t>
              </a:r>
            </a:p>
          </p:txBody>
        </p:sp>
        <p:sp>
          <p:nvSpPr>
            <p:cNvPr id="50" name="Rounded Rectangle 22">
              <a:extLst>
                <a:ext uri="{FF2B5EF4-FFF2-40B4-BE49-F238E27FC236}">
                  <a16:creationId xmlns:a16="http://schemas.microsoft.com/office/drawing/2014/main" id="{BA58A5B4-CF03-47FB-8665-E0698B16E3D3}"/>
                </a:ext>
              </a:extLst>
            </p:cNvPr>
            <p:cNvSpPr/>
            <p:nvPr/>
          </p:nvSpPr>
          <p:spPr>
            <a:xfrm>
              <a:off x="2403080" y="3649112"/>
              <a:ext cx="1620000" cy="13208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Network connectivity integration and operationalization for NFV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(NFV-IFA035/038)</a:t>
              </a:r>
            </a:p>
          </p:txBody>
        </p:sp>
        <p:sp>
          <p:nvSpPr>
            <p:cNvPr id="51" name="Rounded Rectangle 28">
              <a:extLst>
                <a:ext uri="{FF2B5EF4-FFF2-40B4-BE49-F238E27FC236}">
                  <a16:creationId xmlns:a16="http://schemas.microsoft.com/office/drawing/2014/main" id="{A0469335-C06C-46D5-B3D5-7FA2BCA82367}"/>
                </a:ext>
              </a:extLst>
            </p:cNvPr>
            <p:cNvSpPr/>
            <p:nvPr/>
          </p:nvSpPr>
          <p:spPr>
            <a:xfrm>
              <a:off x="2406675" y="5072198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NFV enhancements for 5G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(NFV-IFA037)</a:t>
              </a:r>
            </a:p>
          </p:txBody>
        </p:sp>
        <p:sp>
          <p:nvSpPr>
            <p:cNvPr id="52" name="Rounded Rectangle 29">
              <a:extLst>
                <a:ext uri="{FF2B5EF4-FFF2-40B4-BE49-F238E27FC236}">
                  <a16:creationId xmlns:a16="http://schemas.microsoft.com/office/drawing/2014/main" id="{343DF89B-4BE5-4873-9B6C-F82FD6A35459}"/>
                </a:ext>
              </a:extLst>
            </p:cNvPr>
            <p:cNvSpPr/>
            <p:nvPr/>
          </p:nvSpPr>
          <p:spPr>
            <a:xfrm>
              <a:off x="2403080" y="6119074"/>
              <a:ext cx="1620000" cy="63285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SBA for NFV-MANO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(NFV-IFA039)</a:t>
              </a:r>
            </a:p>
          </p:txBody>
        </p:sp>
        <p:sp>
          <p:nvSpPr>
            <p:cNvPr id="53" name="Rounded Rectangle 30">
              <a:extLst>
                <a:ext uri="{FF2B5EF4-FFF2-40B4-BE49-F238E27FC236}">
                  <a16:creationId xmlns:a16="http://schemas.microsoft.com/office/drawing/2014/main" id="{FB8ECDC1-44FA-442F-B597-5B39A776F647}"/>
                </a:ext>
              </a:extLst>
            </p:cNvPr>
            <p:cNvSpPr/>
            <p:nvPr/>
          </p:nvSpPr>
          <p:spPr>
            <a:xfrm>
              <a:off x="4124951" y="3659151"/>
              <a:ext cx="1620000" cy="115997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NFV-MANO automation and autonomous networks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(NFV-IFA041)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C88836-3558-4948-974E-B834771B7CAB}"/>
                </a:ext>
              </a:extLst>
            </p:cNvPr>
            <p:cNvSpPr/>
            <p:nvPr/>
          </p:nvSpPr>
          <p:spPr>
            <a:xfrm>
              <a:off x="557719" y="3228232"/>
              <a:ext cx="5258941" cy="3584048"/>
            </a:xfrm>
            <a:prstGeom prst="rect">
              <a:avLst/>
            </a:prstGeom>
            <a:noFill/>
            <a:ln w="38100" cap="flat" cmpd="sng" algn="ctr">
              <a:solidFill>
                <a:srgbClr val="9BBB59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Rounded Rectangle 28">
              <a:extLst>
                <a:ext uri="{FF2B5EF4-FFF2-40B4-BE49-F238E27FC236}">
                  <a16:creationId xmlns:a16="http://schemas.microsoft.com/office/drawing/2014/main" id="{1EE2FE60-ED75-41F0-803E-65155E6A1466}"/>
                </a:ext>
              </a:extLst>
            </p:cNvPr>
            <p:cNvSpPr/>
            <p:nvPr/>
          </p:nvSpPr>
          <p:spPr>
            <a:xfrm>
              <a:off x="617896" y="4727646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VNF generic OAM functions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(NFV-EVE019)</a:t>
              </a:r>
            </a:p>
          </p:txBody>
        </p:sp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B1C1BFD4-9DCB-48D8-B664-FC3C8BC73127}"/>
                </a:ext>
              </a:extLst>
            </p:cNvPr>
            <p:cNvSpPr/>
            <p:nvPr/>
          </p:nvSpPr>
          <p:spPr>
            <a:xfrm>
              <a:off x="641657" y="5769963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Continuous VNF integration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</a:rPr>
                <a:t>(**)</a:t>
              </a:r>
              <a:endParaRPr lang="en-US" sz="10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ounded Rectangle 19">
              <a:extLst>
                <a:ext uri="{FF2B5EF4-FFF2-40B4-BE49-F238E27FC236}">
                  <a16:creationId xmlns:a16="http://schemas.microsoft.com/office/drawing/2014/main" id="{A728A1A7-F096-4162-B87A-2BFB1DEF2B44}"/>
                </a:ext>
              </a:extLst>
            </p:cNvPr>
            <p:cNvSpPr/>
            <p:nvPr/>
          </p:nvSpPr>
          <p:spPr>
            <a:xfrm>
              <a:off x="641657" y="3643658"/>
              <a:ext cx="1620000" cy="936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Multi-tenancy for NFV-MANO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(NFV-EVE018)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C3FE470-75E0-404C-8AEB-7505AE767EA6}"/>
              </a:ext>
            </a:extLst>
          </p:cNvPr>
          <p:cNvGrpSpPr/>
          <p:nvPr/>
        </p:nvGrpSpPr>
        <p:grpSpPr>
          <a:xfrm>
            <a:off x="5999048" y="2113788"/>
            <a:ext cx="2810218" cy="2607185"/>
            <a:chOff x="7998729" y="2818382"/>
            <a:chExt cx="3746957" cy="3476247"/>
          </a:xfrm>
        </p:grpSpPr>
        <p:sp>
          <p:nvSpPr>
            <p:cNvPr id="64" name="L-Shape 63">
              <a:extLst>
                <a:ext uri="{FF2B5EF4-FFF2-40B4-BE49-F238E27FC236}">
                  <a16:creationId xmlns:a16="http://schemas.microsoft.com/office/drawing/2014/main" id="{EFBD42F5-A3D1-4B83-9475-0D566C07F7CA}"/>
                </a:ext>
              </a:extLst>
            </p:cNvPr>
            <p:cNvSpPr/>
            <p:nvPr/>
          </p:nvSpPr>
          <p:spPr>
            <a:xfrm rot="16200000">
              <a:off x="8134084" y="2683027"/>
              <a:ext cx="3476247" cy="3746957"/>
            </a:xfrm>
            <a:prstGeom prst="corner">
              <a:avLst>
                <a:gd name="adj1" fmla="val 112571"/>
                <a:gd name="adj2" fmla="val 32295"/>
              </a:avLst>
            </a:prstGeom>
            <a:noFill/>
            <a:ln w="3810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13F3F0-4932-466E-836E-01BD56CAD359}"/>
                </a:ext>
              </a:extLst>
            </p:cNvPr>
            <p:cNvSpPr txBox="1"/>
            <p:nvPr/>
          </p:nvSpPr>
          <p:spPr>
            <a:xfrm>
              <a:off x="8062542" y="2850637"/>
              <a:ext cx="307368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004A8D"/>
                  </a:solidFill>
                  <a:latin typeface="Calibri" panose="020F0502020204030204"/>
                  <a:ea typeface="ＭＳ Ｐゴシック" charset="-128"/>
                </a:rPr>
                <a:t>4) Carried-over from Rel. 3</a:t>
              </a:r>
            </a:p>
          </p:txBody>
        </p:sp>
        <p:sp>
          <p:nvSpPr>
            <p:cNvPr id="70" name="Rounded Rectangle 26">
              <a:extLst>
                <a:ext uri="{FF2B5EF4-FFF2-40B4-BE49-F238E27FC236}">
                  <a16:creationId xmlns:a16="http://schemas.microsoft.com/office/drawing/2014/main" id="{58559176-F658-4549-8422-F7E7C92AF1E3}"/>
                </a:ext>
              </a:extLst>
            </p:cNvPr>
            <p:cNvSpPr/>
            <p:nvPr/>
          </p:nvSpPr>
          <p:spPr>
            <a:xfrm>
              <a:off x="9946082" y="4224218"/>
              <a:ext cx="1620000" cy="85280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Licensing </a:t>
              </a:r>
              <a:r>
                <a:rPr lang="en-US" sz="1050" i="1" kern="0" dirty="0" err="1">
                  <a:solidFill>
                    <a:prstClr val="white"/>
                  </a:solidFill>
                  <a:latin typeface="Calibri"/>
                </a:rPr>
                <a:t>mgmt</a:t>
              </a:r>
              <a:endParaRPr lang="en-US" sz="1050" i="1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1050" u="sng" kern="0" dirty="0">
                  <a:solidFill>
                    <a:prstClr val="white"/>
                  </a:solidFill>
                  <a:latin typeface="Calibri"/>
                </a:rPr>
                <a:t>NFV-EVE010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, NFV-IFA034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  <p:sp>
          <p:nvSpPr>
            <p:cNvPr id="71" name="Rounded Rectangle 27">
              <a:extLst>
                <a:ext uri="{FF2B5EF4-FFF2-40B4-BE49-F238E27FC236}">
                  <a16:creationId xmlns:a16="http://schemas.microsoft.com/office/drawing/2014/main" id="{2EFE62CC-33C1-4521-8AC7-008F7595F06A}"/>
                </a:ext>
              </a:extLst>
            </p:cNvPr>
            <p:cNvSpPr/>
            <p:nvPr/>
          </p:nvSpPr>
          <p:spPr>
            <a:xfrm>
              <a:off x="8136933" y="4241300"/>
              <a:ext cx="1620000" cy="83572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NFV-MANO upgrades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(NFV-REL011)</a:t>
              </a:r>
            </a:p>
          </p:txBody>
        </p:sp>
        <p:sp>
          <p:nvSpPr>
            <p:cNvPr id="74" name="Rounded Rectangle 33">
              <a:extLst>
                <a:ext uri="{FF2B5EF4-FFF2-40B4-BE49-F238E27FC236}">
                  <a16:creationId xmlns:a16="http://schemas.microsoft.com/office/drawing/2014/main" id="{7793656E-C188-4ED7-98B3-E3B287BE9600}"/>
                </a:ext>
              </a:extLst>
            </p:cNvPr>
            <p:cNvSpPr/>
            <p:nvPr/>
          </p:nvSpPr>
          <p:spPr>
            <a:xfrm>
              <a:off x="9945136" y="3357999"/>
              <a:ext cx="1620000" cy="71638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Security </a:t>
              </a:r>
              <a:r>
                <a:rPr lang="en-US" sz="1050" i="1" kern="0" dirty="0" err="1">
                  <a:solidFill>
                    <a:prstClr val="white"/>
                  </a:solidFill>
                  <a:latin typeface="Calibri"/>
                </a:rPr>
                <a:t>mgmt</a:t>
              </a:r>
              <a:endParaRPr lang="en-US" sz="1050" i="1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1050" u="sng" kern="0" dirty="0">
                  <a:solidFill>
                    <a:prstClr val="white"/>
                  </a:solidFill>
                  <a:latin typeface="Calibri"/>
                </a:rPr>
                <a:t>NFV-IFA026/033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, NFV-SEC024)</a:t>
              </a:r>
            </a:p>
          </p:txBody>
        </p:sp>
        <p:sp>
          <p:nvSpPr>
            <p:cNvPr id="79" name="Rounded Rectangle 26">
              <a:extLst>
                <a:ext uri="{FF2B5EF4-FFF2-40B4-BE49-F238E27FC236}">
                  <a16:creationId xmlns:a16="http://schemas.microsoft.com/office/drawing/2014/main" id="{380D79CC-2002-4231-96BD-4ABD54F3694C}"/>
                </a:ext>
              </a:extLst>
            </p:cNvPr>
            <p:cNvSpPr/>
            <p:nvPr/>
          </p:nvSpPr>
          <p:spPr>
            <a:xfrm>
              <a:off x="8128217" y="5199598"/>
              <a:ext cx="3506552" cy="92809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Cloud-native VNFs and container infrastructure </a:t>
              </a:r>
              <a:r>
                <a:rPr lang="en-US" sz="1050" i="1" kern="0" dirty="0" err="1">
                  <a:solidFill>
                    <a:prstClr val="white"/>
                  </a:solidFill>
                  <a:latin typeface="Calibri"/>
                </a:rPr>
                <a:t>mgmt</a:t>
              </a:r>
              <a:endParaRPr lang="en-US" sz="1050" i="1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1050" u="sng" kern="0" dirty="0">
                  <a:solidFill>
                    <a:prstClr val="white"/>
                  </a:solidFill>
                  <a:latin typeface="Calibri"/>
                </a:rPr>
                <a:t>NFV-EVE011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,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050" u="sng" kern="0" dirty="0">
                  <a:solidFill>
                    <a:srgbClr val="FFFFFF"/>
                  </a:solidFill>
                  <a:latin typeface="Calibri"/>
                </a:rPr>
                <a:t>NFV-IFA029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/036/</a:t>
              </a:r>
              <a:r>
                <a:rPr lang="en-US" sz="1050" u="sng" kern="0" dirty="0">
                  <a:solidFill>
                    <a:srgbClr val="FFFFFF"/>
                  </a:solidFill>
                  <a:latin typeface="Calibri"/>
                </a:rPr>
                <a:t>040</a:t>
              </a:r>
              <a:r>
                <a:rPr lang="en-US" sz="1050" kern="0" dirty="0">
                  <a:solidFill>
                    <a:srgbClr val="FFFFFF"/>
                  </a:solidFill>
                  <a:latin typeface="Calibri"/>
                </a:rPr>
                <a:t>, NFV-SEC023, **</a:t>
              </a: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  <p:sp>
          <p:nvSpPr>
            <p:cNvPr id="46" name="Rounded Rectangle 9">
              <a:extLst>
                <a:ext uri="{FF2B5EF4-FFF2-40B4-BE49-F238E27FC236}">
                  <a16:creationId xmlns:a16="http://schemas.microsoft.com/office/drawing/2014/main" id="{5D0BAB2C-7AA0-41EE-9D20-ABFCAF69448C}"/>
                </a:ext>
              </a:extLst>
            </p:cNvPr>
            <p:cNvSpPr/>
            <p:nvPr/>
          </p:nvSpPr>
          <p:spPr>
            <a:xfrm>
              <a:off x="8153229" y="3368410"/>
              <a:ext cx="1620000" cy="71638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27000" tIns="27000" rIns="27000" bIns="2700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 kern="0" dirty="0">
                  <a:solidFill>
                    <a:prstClr val="white"/>
                  </a:solidFill>
                  <a:latin typeface="Calibri"/>
                </a:rPr>
                <a:t>MEC in NFV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kern="0" dirty="0">
                  <a:solidFill>
                    <a:prstClr val="white"/>
                  </a:solidFill>
                  <a:latin typeface="Calibri"/>
                </a:rPr>
                <a:t>(**)</a:t>
              </a:r>
            </a:p>
          </p:txBody>
        </p:sp>
      </p:grp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566562DA-2210-463C-8706-7EB0CB308069}"/>
              </a:ext>
            </a:extLst>
          </p:cNvPr>
          <p:cNvSpPr/>
          <p:nvPr/>
        </p:nvSpPr>
        <p:spPr>
          <a:xfrm>
            <a:off x="2818325" y="3688858"/>
            <a:ext cx="1215000" cy="52082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lIns="27000" tIns="27000" rIns="27000" bIns="2700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kern="0" dirty="0">
                <a:solidFill>
                  <a:prstClr val="white"/>
                </a:solidFill>
                <a:latin typeface="Calibri"/>
              </a:rPr>
              <a:t>Policy models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050" kern="0" dirty="0">
                <a:solidFill>
                  <a:prstClr val="white"/>
                </a:solidFill>
              </a:rPr>
              <a:t>NFV-IFA042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14F3CB-039E-4487-8105-C2C7D143E64D}"/>
              </a:ext>
            </a:extLst>
          </p:cNvPr>
          <p:cNvSpPr txBox="1"/>
          <p:nvPr/>
        </p:nvSpPr>
        <p:spPr>
          <a:xfrm>
            <a:off x="7342095" y="717109"/>
            <a:ext cx="1721433" cy="30008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Status as of Sep. 2020</a:t>
            </a:r>
            <a:endParaRPr lang="en-DE" sz="1350" dirty="0" err="1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0A1CAA-69EA-44E5-95D5-00FAADE9F623}"/>
              </a:ext>
            </a:extLst>
          </p:cNvPr>
          <p:cNvSpPr/>
          <p:nvPr/>
        </p:nvSpPr>
        <p:spPr>
          <a:xfrm>
            <a:off x="5981136" y="3705692"/>
            <a:ext cx="2943559" cy="1144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 err="1"/>
          </a:p>
        </p:txBody>
      </p:sp>
    </p:spTree>
    <p:extLst>
      <p:ext uri="{BB962C8B-B14F-4D97-AF65-F5344CB8AC3E}">
        <p14:creationId xmlns:p14="http://schemas.microsoft.com/office/powerpoint/2010/main" val="67655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Release 4: progress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0F455-7B8C-42D3-A778-8D48BD46DA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sz="1200" dirty="0">
                <a:solidFill>
                  <a:srgbClr val="C00000"/>
                </a:solidFill>
              </a:rPr>
              <a:t>IFA033 was completed </a:t>
            </a:r>
            <a:r>
              <a:rPr lang="en-GB" sz="1200" dirty="0"/>
              <a:t>and </a:t>
            </a:r>
            <a:r>
              <a:rPr lang="en-GB" sz="1200" dirty="0">
                <a:solidFill>
                  <a:srgbClr val="C00000"/>
                </a:solidFill>
              </a:rPr>
              <a:t>published as v4.1.1</a:t>
            </a:r>
            <a:r>
              <a:rPr lang="en-GB" sz="1200" dirty="0"/>
              <a:t>.</a:t>
            </a:r>
          </a:p>
          <a:p>
            <a:r>
              <a:rPr lang="en-GB" sz="1200" dirty="0">
                <a:solidFill>
                  <a:srgbClr val="C00000"/>
                </a:solidFill>
              </a:rPr>
              <a:t>IFA040 was completed </a:t>
            </a:r>
            <a:r>
              <a:rPr lang="en-GB" sz="1200" dirty="0"/>
              <a:t>but publication is pending due to normative references to other specifications.</a:t>
            </a:r>
          </a:p>
          <a:p>
            <a:r>
              <a:rPr lang="en-GB" sz="1200" dirty="0"/>
              <a:t>A </a:t>
            </a:r>
            <a:r>
              <a:rPr lang="en-GB" sz="1200" dirty="0">
                <a:solidFill>
                  <a:srgbClr val="C00000"/>
                </a:solidFill>
              </a:rPr>
              <a:t>first drop of publication is planned for Oct/Nov</a:t>
            </a:r>
            <a:r>
              <a:rPr lang="en-GB" sz="1200" dirty="0"/>
              <a:t>.</a:t>
            </a:r>
          </a:p>
          <a:p>
            <a:pPr lvl="1"/>
            <a:r>
              <a:rPr lang="en-GB" sz="1200" dirty="0"/>
              <a:t>It will contain only “part of FEAT17 on Cloud-native VNFs and container infrastructure mgmt.”</a:t>
            </a:r>
          </a:p>
          <a:p>
            <a:pPr lvl="1"/>
            <a:r>
              <a:rPr lang="en-GB" sz="1200" dirty="0"/>
              <a:t>To cover IFA040, IFA010 and IFA011, and to be published as v4.1.1.</a:t>
            </a:r>
          </a:p>
          <a:p>
            <a:pPr lvl="2"/>
            <a:r>
              <a:rPr lang="en-GB" sz="1200" dirty="0"/>
              <a:t>IFA040: CISM and CIR container workload service interfaces.</a:t>
            </a:r>
          </a:p>
          <a:p>
            <a:pPr lvl="2"/>
            <a:r>
              <a:rPr lang="en-GB" sz="1200" dirty="0"/>
              <a:t>IFA010: functional requirements for NFV-MANO, including CISM and CIR.</a:t>
            </a:r>
          </a:p>
          <a:p>
            <a:pPr lvl="2"/>
            <a:r>
              <a:rPr lang="en-GB" sz="1200" dirty="0"/>
              <a:t>IFA011: VNFD modelling to support container-based VNF.</a:t>
            </a:r>
          </a:p>
          <a:p>
            <a:r>
              <a:rPr lang="en-GB" sz="1200" dirty="0"/>
              <a:t>Parts of FEAT17 and rest of features are progressing, but not as fast as it was initially planned.</a:t>
            </a:r>
          </a:p>
          <a:p>
            <a:pPr lvl="1"/>
            <a:r>
              <a:rPr lang="en-GB" sz="1200" dirty="0"/>
              <a:t>IFA036 on “container cluster management” expected to be completed for drop #2 (Jan. 2021).</a:t>
            </a:r>
          </a:p>
          <a:p>
            <a:pPr lvl="1"/>
            <a:r>
              <a:rPr lang="en-GB" sz="1200" dirty="0"/>
              <a:t>By default other features are postponed to the drop 2.</a:t>
            </a:r>
          </a:p>
          <a:p>
            <a:pPr lvl="1"/>
            <a:r>
              <a:rPr lang="en-GB" sz="1200" dirty="0">
                <a:solidFill>
                  <a:srgbClr val="C00000"/>
                </a:solidFill>
              </a:rPr>
              <a:t>Informative studies </a:t>
            </a:r>
            <a:r>
              <a:rPr lang="en-GB" sz="1200" dirty="0"/>
              <a:t>of Release 4 features </a:t>
            </a:r>
            <a:r>
              <a:rPr lang="en-GB" sz="1200" dirty="0">
                <a:solidFill>
                  <a:srgbClr val="C00000"/>
                </a:solidFill>
              </a:rPr>
              <a:t>should be completed by drop #2. 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249966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6C6D-6752-4FD0-8B3A-E5B54265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Background: FEAT17 and IFA040/036 scope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41E1-4117-462E-B58F-A662182358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500" dirty="0"/>
              <a:t>The feature addresses NFV Architecture support for VNFs which follow “cloud-native” design principles.</a:t>
            </a:r>
          </a:p>
          <a:p>
            <a:r>
              <a:rPr lang="en-GB" sz="1500" dirty="0"/>
              <a:t>The feature enhances:</a:t>
            </a:r>
            <a:br>
              <a:rPr lang="en-GB" sz="1500" dirty="0"/>
            </a:br>
            <a:r>
              <a:rPr lang="en-US" sz="1500" dirty="0"/>
              <a:t>- NFV-MANO capabilities to support container technologies based on DGR/NFV-IFA029.</a:t>
            </a:r>
            <a:br>
              <a:rPr lang="en-US" sz="1500" dirty="0"/>
            </a:br>
            <a:r>
              <a:rPr lang="en-GB" sz="1500" dirty="0"/>
              <a:t>- NFV-MANO capabilities for container management and orchestration.</a:t>
            </a:r>
            <a:br>
              <a:rPr lang="en-GB" sz="1500" dirty="0"/>
            </a:br>
            <a:r>
              <a:rPr lang="en-GB" sz="1500" dirty="0"/>
              <a:t>- Information model for containerized VNFs both using bare metal or nested virtualization technologies.</a:t>
            </a:r>
            <a:endParaRPr lang="LID4096" sz="1500" dirty="0"/>
          </a:p>
        </p:txBody>
      </p:sp>
    </p:spTree>
    <p:extLst>
      <p:ext uri="{BB962C8B-B14F-4D97-AF65-F5344CB8AC3E}">
        <p14:creationId xmlns:p14="http://schemas.microsoft.com/office/powerpoint/2010/main" val="354887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BAFB-8B31-4206-81B3-7A49704C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/>
              <a:t>Identifying elements for potential stage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72E2-C668-4C1A-BA39-DEBB9371A9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76745"/>
            <a:ext cx="8419219" cy="3733683"/>
          </a:xfrm>
        </p:spPr>
        <p:txBody>
          <a:bodyPr/>
          <a:lstStyle/>
          <a:p>
            <a:r>
              <a:rPr lang="en-US" sz="1500" dirty="0"/>
              <a:t>Elements to consider for stage 3 work related to FEAT17 might include: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Interfaces/APIs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New APIs to address stage 2 requirements (e.g., IFA040, IFA036).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Extending existing NFV-MANO APIs (e.g., SOL002, SOL003, SOL005, SOL009, etc.).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NFV descriptors: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VNFD (likely extensions to SOL001 and SOL006). 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NSD (likely extensions to SOL001 and SOL006).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Artifacts (e.g., packaging):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Defining composition of the VNF Package for containerized VNF (likely extensions to SOL004).</a:t>
            </a:r>
          </a:p>
          <a:p>
            <a:pPr marL="257175" indent="-257175">
              <a:buFontTx/>
              <a:buChar char="-"/>
            </a:pPr>
            <a:r>
              <a:rPr lang="en-US" sz="1400" dirty="0"/>
              <a:t>NFV-MANO procedures:</a:t>
            </a:r>
          </a:p>
          <a:p>
            <a:pPr marL="527175" lvl="1" indent="-257175">
              <a:buFontTx/>
              <a:buChar char="-"/>
            </a:pPr>
            <a:r>
              <a:rPr lang="en-US" sz="1400" dirty="0"/>
              <a:t>Procedures with references to ETSI NFV defined protocol and data models (likely extensions to SOL016).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41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CC31-5850-4686-A180-1C66496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Stage 3 work development formats 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91D6-CA2B-4477-B71E-D8CD3FE05A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76745"/>
            <a:ext cx="8419219" cy="3929363"/>
          </a:xfrm>
        </p:spPr>
        <p:txBody>
          <a:bodyPr/>
          <a:lstStyle/>
          <a:p>
            <a:r>
              <a:rPr lang="en-GB" sz="1500" dirty="0"/>
              <a:t>Different formats to proceed with stage 3 relevant work: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u="sng" dirty="0"/>
              <a:t>Format #1:</a:t>
            </a:r>
            <a:r>
              <a:rPr lang="en-GB" sz="1500" dirty="0"/>
              <a:t> ETSI NFV creates is own stage 3 solution specification. This can include both to extend existing documents or create new documents.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u="sng" dirty="0"/>
              <a:t>Format #2:</a:t>
            </a:r>
            <a:r>
              <a:rPr lang="en-GB" sz="1500" dirty="0"/>
              <a:t> ETSI NFV endorses a stage 3 solution specified by some other organization.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Sub-option 2.a: with profiling, i.e., specifying what and how to use the other organization’s specification.</a:t>
            </a:r>
          </a:p>
          <a:p>
            <a:pPr marL="527175" lvl="1" indent="-257175">
              <a:buFont typeface="Arial" panose="020B0604020202020204" pitchFamily="34" charset="0"/>
              <a:buChar char="•"/>
            </a:pPr>
            <a:r>
              <a:rPr lang="en-GB" sz="1500" dirty="0"/>
              <a:t>Sub-option 2.b: without profiling, i.e., just adopting other organization’s specification without indicating specific use.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u="sng" dirty="0"/>
              <a:t>Format #3:</a:t>
            </a:r>
            <a:r>
              <a:rPr lang="en-GB" sz="1500" dirty="0"/>
              <a:t> ETSI NFV stops related work at stage 2 level and no further stage 3 work is delivered. Assumes a de-facto standard is already available, but ETSI NFV does not endorse it specifically.</a:t>
            </a:r>
          </a:p>
        </p:txBody>
      </p:sp>
    </p:spTree>
    <p:extLst>
      <p:ext uri="{BB962C8B-B14F-4D97-AF65-F5344CB8AC3E}">
        <p14:creationId xmlns:p14="http://schemas.microsoft.com/office/powerpoint/2010/main" val="5885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A959-78AF-4E59-9972-5803D43D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Possible formats on stage 3 work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AFD0-5934-4F0B-8CAC-4C7DB3DED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47651"/>
            <a:ext cx="8419219" cy="3762777"/>
          </a:xfrm>
        </p:spPr>
        <p:txBody>
          <a:bodyPr/>
          <a:lstStyle/>
          <a:p>
            <a:r>
              <a:rPr lang="en-GB" sz="1500" dirty="0">
                <a:solidFill>
                  <a:srgbClr val="595959"/>
                </a:solidFill>
              </a:rPr>
              <a:t>The </a:t>
            </a:r>
            <a:r>
              <a:rPr lang="en-GB" sz="1500" dirty="0">
                <a:solidFill>
                  <a:srgbClr val="C00000"/>
                </a:solidFill>
              </a:rPr>
              <a:t>scope of FEAT17 is very broad</a:t>
            </a:r>
            <a:r>
              <a:rPr lang="en-GB" sz="1500" dirty="0">
                <a:solidFill>
                  <a:srgbClr val="595959"/>
                </a:solidFill>
              </a:rPr>
              <a:t>, involving descriptors, new APIs, other NFV-MANO APIs, etc. </a:t>
            </a:r>
            <a:r>
              <a:rPr lang="en-GB" sz="1500" dirty="0">
                <a:solidFill>
                  <a:srgbClr val="C00000"/>
                </a:solidFill>
              </a:rPr>
              <a:t>A single format might not be possible</a:t>
            </a:r>
            <a:r>
              <a:rPr lang="en-GB" sz="1500" dirty="0">
                <a:solidFill>
                  <a:srgbClr val="595959"/>
                </a:solidFill>
              </a:rPr>
              <a:t>. </a:t>
            </a:r>
            <a:r>
              <a:rPr lang="en-US" sz="1500" dirty="0"/>
              <a:t>Considering the options in the formats of stage 3 outputs, </a:t>
            </a:r>
            <a:r>
              <a:rPr lang="en-US" sz="1500" dirty="0">
                <a:solidFill>
                  <a:srgbClr val="C00000"/>
                </a:solidFill>
              </a:rPr>
              <a:t>ETSI NFV needs to perform further analysis of such formats and their feasibility</a:t>
            </a:r>
            <a:r>
              <a:rPr lang="en-US" sz="1500" dirty="0"/>
              <a:t> to start actual stage 3 specification work.</a:t>
            </a:r>
            <a:endParaRPr lang="en-GB" sz="1500" dirty="0"/>
          </a:p>
          <a:p>
            <a:pPr lvl="1"/>
            <a:r>
              <a:rPr lang="en-US" sz="1500" b="1" dirty="0"/>
              <a:t>DISCLAIMER: </a:t>
            </a:r>
            <a:r>
              <a:rPr lang="en-US" sz="1500" dirty="0"/>
              <a:t>These views are neither thoroughly discussed in the ETSI NFV, nor endorsed, and just provide an indication/example.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D752FD-8B40-407E-92B2-AAB3521EF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58939"/>
              </p:ext>
            </p:extLst>
          </p:nvPr>
        </p:nvGraphicFramePr>
        <p:xfrm>
          <a:off x="1485661" y="2399642"/>
          <a:ext cx="6172677" cy="25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38">
                  <a:extLst>
                    <a:ext uri="{9D8B030D-6E8A-4147-A177-3AD203B41FA5}">
                      <a16:colId xmlns:a16="http://schemas.microsoft.com/office/drawing/2014/main" val="3002596541"/>
                    </a:ext>
                  </a:extLst>
                </a:gridCol>
                <a:gridCol w="2768950">
                  <a:extLst>
                    <a:ext uri="{9D8B030D-6E8A-4147-A177-3AD203B41FA5}">
                      <a16:colId xmlns:a16="http://schemas.microsoft.com/office/drawing/2014/main" val="2848129742"/>
                    </a:ext>
                  </a:extLst>
                </a:gridCol>
                <a:gridCol w="2189989">
                  <a:extLst>
                    <a:ext uri="{9D8B030D-6E8A-4147-A177-3AD203B41FA5}">
                      <a16:colId xmlns:a16="http://schemas.microsoft.com/office/drawing/2014/main" val="426554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baseline="0" dirty="0">
                          <a:solidFill>
                            <a:srgbClr val="595959"/>
                          </a:solidFill>
                        </a:rPr>
                        <a:t>Area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baseline="0" dirty="0">
                          <a:solidFill>
                            <a:srgbClr val="595959"/>
                          </a:solidFill>
                        </a:rPr>
                        <a:t>Sub-area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="1" baseline="0" dirty="0">
                          <a:solidFill>
                            <a:srgbClr val="595959"/>
                          </a:solidFill>
                        </a:rPr>
                        <a:t>Format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21720"/>
                  </a:ext>
                </a:extLst>
              </a:tr>
              <a:tr h="419472">
                <a:tc rowSpan="2"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Interfaces / APIs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New APIs.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Format #2 or 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99698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l" rtl="0"/>
                      <a:endParaRPr lang="en-GB" sz="1400" baseline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Extending existing NFV-MANO APIs.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85301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NFV descriptors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VNFD and NSD.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1777830"/>
                  </a:ext>
                </a:extLst>
              </a:tr>
              <a:tr h="275041">
                <a:tc rowSpan="2">
                  <a:txBody>
                    <a:bodyPr/>
                    <a:lstStyle/>
                    <a:p>
                      <a:pPr algn="l" rtl="0"/>
                      <a:r>
                        <a:rPr lang="en-GB" sz="1400" baseline="0" dirty="0" err="1">
                          <a:solidFill>
                            <a:srgbClr val="595959"/>
                          </a:solidFill>
                        </a:rPr>
                        <a:t>Artifacts</a:t>
                      </a:r>
                      <a:endParaRPr lang="en-GB" sz="1400" baseline="0" dirty="0">
                        <a:solidFill>
                          <a:srgbClr val="595959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Composition of VNF Package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9182695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pPr algn="l" rtl="0"/>
                      <a:endParaRPr lang="en-GB" sz="1400" baseline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Defining the composition and model of MCIOP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#2 or 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0432204"/>
                  </a:ext>
                </a:extLst>
              </a:tr>
              <a:tr h="275041"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Procedures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baseline="0" dirty="0">
                          <a:solidFill>
                            <a:srgbClr val="595959"/>
                          </a:solidFill>
                        </a:rPr>
                        <a:t>NFV-MANO procedures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Format #1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021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28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Release 4: stage 3 schedule planning (as of Oct.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EC8F2-6087-42D4-AB69-F6FAC5AA0B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79512" y="915566"/>
            <a:ext cx="9144000" cy="3403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C8168-38C2-4E7B-9DE1-6574AD62D88A}"/>
              </a:ext>
            </a:extLst>
          </p:cNvPr>
          <p:cNvSpPr txBox="1"/>
          <p:nvPr/>
        </p:nvSpPr>
        <p:spPr>
          <a:xfrm>
            <a:off x="2770545" y="2546459"/>
            <a:ext cx="2342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7a: Possible start of Rel. 4 stage 3 before end of 2020 on selected set of documents.</a:t>
            </a:r>
            <a:endParaRPr lang="LID4096" sz="1400" dirty="0" err="1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4E9EF-0DF9-4CCB-B63C-459FE6CFA97C}"/>
              </a:ext>
            </a:extLst>
          </p:cNvPr>
          <p:cNvSpPr txBox="1"/>
          <p:nvPr/>
        </p:nvSpPr>
        <p:spPr>
          <a:xfrm>
            <a:off x="6156176" y="2380853"/>
            <a:ext cx="2592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7b: Delivery of first versions of Rel. 4 stage 3 on selected documents around 1Q of 2021.</a:t>
            </a:r>
            <a:endParaRPr lang="LID4096" sz="1400" dirty="0" err="1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230A8-3F67-4F01-8447-9CC2C3D5C8C9}"/>
              </a:ext>
            </a:extLst>
          </p:cNvPr>
          <p:cNvSpPr txBox="1"/>
          <p:nvPr/>
        </p:nvSpPr>
        <p:spPr>
          <a:xfrm>
            <a:off x="985300" y="1146936"/>
            <a:ext cx="691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DISCLAIMER: </a:t>
            </a:r>
            <a:r>
              <a:rPr lang="en-GB" dirty="0">
                <a:solidFill>
                  <a:schemeClr val="tx2"/>
                </a:solidFill>
              </a:rPr>
              <a:t>This schedule is tentative, and pending on approval and start of associated and required work items. Purpose is only to provide an indicative timeline for Release 4 stage 3 work. Other items or information shall be disregarded.</a:t>
            </a:r>
            <a:endParaRPr lang="LID4096" dirty="0" err="1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88ABAE-2EF2-439F-A3F8-18275B190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00" y="3352298"/>
            <a:ext cx="3672409" cy="9179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84C7D5-B4E6-454D-9709-5B9BA19945A9}"/>
              </a:ext>
            </a:extLst>
          </p:cNvPr>
          <p:cNvSpPr/>
          <p:nvPr/>
        </p:nvSpPr>
        <p:spPr>
          <a:xfrm>
            <a:off x="5941269" y="3572075"/>
            <a:ext cx="720079" cy="83334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D9D935-5853-4E85-A4AE-F41CA1586988}"/>
              </a:ext>
            </a:extLst>
          </p:cNvPr>
          <p:cNvSpPr/>
          <p:nvPr/>
        </p:nvSpPr>
        <p:spPr>
          <a:xfrm>
            <a:off x="4860032" y="3811262"/>
            <a:ext cx="591614" cy="5079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 err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6737AA-B992-4C1D-B5BD-5AAE081F970E}"/>
              </a:ext>
            </a:extLst>
          </p:cNvPr>
          <p:cNvCxnSpPr>
            <a:stCxn id="10" idx="1"/>
            <a:endCxn id="6" idx="2"/>
          </p:cNvCxnSpPr>
          <p:nvPr/>
        </p:nvCxnSpPr>
        <p:spPr>
          <a:xfrm flipH="1" flipV="1">
            <a:off x="3941925" y="3285123"/>
            <a:ext cx="1004747" cy="600524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ED8BD4-EACD-4D37-95C8-CF869E7B26C2}"/>
              </a:ext>
            </a:extLst>
          </p:cNvPr>
          <p:cNvCxnSpPr>
            <a:cxnSpLocks/>
            <a:stCxn id="7" idx="7"/>
            <a:endCxn id="9" idx="2"/>
          </p:cNvCxnSpPr>
          <p:nvPr/>
        </p:nvCxnSpPr>
        <p:spPr>
          <a:xfrm flipV="1">
            <a:off x="6555895" y="3119517"/>
            <a:ext cx="896425" cy="574599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34493"/>
      </p:ext>
    </p:extLst>
  </p:cSld>
  <p:clrMapOvr>
    <a:masterClrMapping/>
  </p:clrMapOvr>
</p:sld>
</file>

<file path=ppt/theme/theme1.xml><?xml version="1.0" encoding="utf-8"?>
<a:theme xmlns:a="http://schemas.openxmlformats.org/drawingml/2006/main" name="1_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 [Read-Only]" id="{8F1FD406-208B-4086-8147-066D99D50EB6}" vid="{AD6E7D34-2EB2-4F5F-B425-88BA03DC4592}"/>
    </a:ext>
  </a:extLst>
</a:theme>
</file>

<file path=ppt/theme/theme2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 [Read-Only]" id="{8F1FD406-208B-4086-8147-066D99D50EB6}" vid="{AD6E7D34-2EB2-4F5F-B425-88BA03DC45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AFD212619B147B007051F7F8A4522" ma:contentTypeVersion="3" ma:contentTypeDescription="Create a new document." ma:contentTypeScope="" ma:versionID="0da4cb3907015f29d0823b00bdfaebb6">
  <xsd:schema xmlns:xsd="http://www.w3.org/2001/XMLSchema" xmlns:xs="http://www.w3.org/2001/XMLSchema" xmlns:p="http://schemas.microsoft.com/office/2006/metadata/properties" xmlns:ns2="2706de73-71a1-4381-bf7d-6af61afa55ce" targetNamespace="http://schemas.microsoft.com/office/2006/metadata/properties" ma:root="true" ma:fieldsID="bf97c834edcb1fa0036b4bbae7e13163" ns2:_="">
    <xsd:import namespace="2706de73-71a1-4381-bf7d-6af61afa55ce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de73-71a1-4381-bf7d-6af61afa55ce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06de73-71a1-4381-bf7d-6af61afa55ce">ETSIT-17-2628</_dlc_DocId>
    <_dlc_DocIdUrl xmlns="2706de73-71a1-4381-bf7d-6af61afa55ce">
      <Url>http://teams-sharepoint.etsihq.org/COM/_layouts/15/DocIdRedir.aspx?ID=ETSIT-17-2628</Url>
      <Description>ETSIT-17-2628</Description>
    </_dlc_DocIdUrl>
    <Original_x0020_owner xmlns="2706de73-71a1-4381-bf7d-6af61afa55c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5B9D8-BD1A-4B3F-8429-9CEE198A05A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7CDA0FC-2975-485D-80C3-DCAE2E6CF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6de73-71a1-4381-bf7d-6af61afa5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0FEE2B-CCF0-4E8B-BBFC-7A7DB82DE66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2706de73-71a1-4381-bf7d-6af61afa55ce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4E2664F5-8ADF-489B-BF6E-943D05A99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NFVTSC(18)000XXXd0_Draft_ETSI_NFV_Release_program_presentation_Layer123_Apr_2018</Template>
  <TotalTime>3</TotalTime>
  <Words>1203</Words>
  <Application>Microsoft Office PowerPoint</Application>
  <PresentationFormat>On-screen Show (16:9)</PresentationFormat>
  <Paragraphs>153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Wingdings</vt:lpstr>
      <vt:lpstr>1_ETSI Corporate 2018</vt:lpstr>
      <vt:lpstr>ETSI Corporate 2018</vt:lpstr>
      <vt:lpstr>ETSI NFV Release 4 status and FEAT17 stage 3 views</vt:lpstr>
      <vt:lpstr>Outline</vt:lpstr>
      <vt:lpstr>Release 4: work items and features: studies and stage 1&amp;2 perspective</vt:lpstr>
      <vt:lpstr>Release 4: progress</vt:lpstr>
      <vt:lpstr>Background: FEAT17 and IFA040/036 scope</vt:lpstr>
      <vt:lpstr>Identifying elements for potential stage 3</vt:lpstr>
      <vt:lpstr>Stage 3 work development formats </vt:lpstr>
      <vt:lpstr>Possible formats on stage 3 work</vt:lpstr>
      <vt:lpstr>Release 4: stage 3 schedule planning (as of Oct. 2020)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joan-triay</dc:creator>
  <cp:lastModifiedBy>Thinh Nguyenphu_r1</cp:lastModifiedBy>
  <cp:revision>367</cp:revision>
  <dcterms:created xsi:type="dcterms:W3CDTF">2018-04-12T15:34:43Z</dcterms:created>
  <dcterms:modified xsi:type="dcterms:W3CDTF">2020-10-13T21:40:05Z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b5f4b87e-0873-4125-b593-254baae8f4d6</vt:lpwstr>
  </property>
  <property fmtid="{D5CDD505-2E9C-101B-9397-08002B2CF9AE}" pid="3" name="ContentTypeId">
    <vt:lpwstr>0x010100FD0AFD212619B147B007051F7F8A4522</vt:lpwstr>
  </property>
</Properties>
</file>