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1" r:id="rId2"/>
    <p:sldId id="304" r:id="rId3"/>
    <p:sldId id="308" r:id="rId4"/>
    <p:sldId id="312" r:id="rId5"/>
    <p:sldId id="362" r:id="rId6"/>
    <p:sldId id="378" r:id="rId7"/>
    <p:sldId id="382" r:id="rId8"/>
    <p:sldId id="389" r:id="rId9"/>
    <p:sldId id="390" r:id="rId10"/>
    <p:sldId id="379" r:id="rId11"/>
    <p:sldId id="380" r:id="rId12"/>
    <p:sldId id="381" r:id="rId13"/>
    <p:sldId id="383" r:id="rId14"/>
    <p:sldId id="384" r:id="rId15"/>
    <p:sldId id="385" r:id="rId16"/>
    <p:sldId id="386" r:id="rId17"/>
    <p:sldId id="387" r:id="rId18"/>
    <p:sldId id="388" r:id="rId19"/>
    <p:sldId id="377" r:id="rId20"/>
    <p:sldId id="314" r:id="rId21"/>
    <p:sldId id="363" r:id="rId22"/>
    <p:sldId id="317" r:id="rId23"/>
    <p:sldId id="3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Shilat" initials="MS" lastIdx="20" clrIdx="0">
    <p:extLst>
      <p:ext uri="{19B8F6BF-5375-455C-9EA6-DF929625EA0E}">
        <p15:presenceInfo xmlns:p15="http://schemas.microsoft.com/office/powerpoint/2012/main" userId="S-1-5-21-143744227-174999600-642189945-19616" providerId="AD"/>
      </p:ext>
    </p:extLst>
  </p:cmAuthor>
  <p:cmAuthor id="2" name="Ronit Soen" initials="RS" lastIdx="4" clrIdx="1">
    <p:extLst>
      <p:ext uri="{19B8F6BF-5375-455C-9EA6-DF929625EA0E}">
        <p15:presenceInfo xmlns:p15="http://schemas.microsoft.com/office/powerpoint/2012/main" userId="S-1-5-21-143744227-174999600-642189945-819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298FD1"/>
    <a:srgbClr val="3E484F"/>
    <a:srgbClr val="E1F0FF"/>
    <a:srgbClr val="004A8D"/>
    <a:srgbClr val="E7E6E6"/>
    <a:srgbClr val="302E45"/>
    <a:srgbClr val="F58C7E"/>
    <a:srgbClr val="F067A6"/>
    <a:srgbClr val="B4B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980" autoAdjust="0"/>
  </p:normalViewPr>
  <p:slideViewPr>
    <p:cSldViewPr snapToGrid="0" showGuides="1">
      <p:cViewPr varScale="1">
        <p:scale>
          <a:sx n="81" d="100"/>
          <a:sy n="81" d="100"/>
        </p:scale>
        <p:origin x="706" y="7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667"/>
    </p:cViewPr>
  </p:sorterViewPr>
  <p:notesViewPr>
    <p:cSldViewPr snapToGrid="0" showGuides="1">
      <p:cViewPr varScale="1">
        <p:scale>
          <a:sx n="121" d="100"/>
          <a:sy n="121" d="100"/>
        </p:scale>
        <p:origin x="40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theme" Target="../theme/theme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cs typeface="Calibri" panose="020F0502020204030204" pitchFamily="34" charset="0"/>
              </a:rPr>
              <a:t>Headline</a:t>
            </a:r>
          </a:p>
        </p:txBody>
      </p:sp>
      <p:sp>
        <p:nvSpPr>
          <p:cNvPr id="3" name="Date Placeholder 2"/>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lvl1pPr>
          </a:lstStyle>
          <a:p>
            <a:fld id="{BDF556B1-47E5-4841-AF78-A552147C4512}" type="datetimeFigureOut">
              <a:rPr lang="en-US" smtClean="0">
                <a:latin typeface="Calibri" panose="020F0502020204030204" pitchFamily="34" charset="0"/>
                <a:cs typeface="Calibri" panose="020F0502020204030204" pitchFamily="34" charset="0"/>
              </a:rPr>
              <a:t>2/18/2020</a:t>
            </a:fld>
            <a:endParaRPr lang="en-US">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3884613" y="8685213"/>
            <a:ext cx="2646816" cy="458787"/>
          </a:xfrm>
          <a:prstGeom prst="rect">
            <a:avLst/>
          </a:prstGeom>
        </p:spPr>
        <p:txBody>
          <a:bodyPr vert="horz" lIns="91440" tIns="45720" rIns="91440" bIns="45720" rtlCol="0" anchor="t"/>
          <a:lstStyle>
            <a:lvl1pPr algn="r">
              <a:defRPr sz="1200"/>
            </a:lvl1pPr>
          </a:lstStyle>
          <a:p>
            <a:fld id="{31C06EA9-5B09-4754-A303-3A3F0FC820EB}" type="slidenum">
              <a:rPr lang="en-US" smtClean="0">
                <a:latin typeface="Calibri" panose="020F0502020204030204" pitchFamily="34" charset="0"/>
                <a:cs typeface="Calibri" panose="020F0502020204030204" pitchFamily="34" charset="0"/>
              </a:rPr>
              <a:t>‹#›</a:t>
            </a:fld>
            <a:endParaRPr lang="en-US">
              <a:latin typeface="Calibri" panose="020F0502020204030204" pitchFamily="34" charset="0"/>
              <a:cs typeface="Calibri" panose="020F0502020204030204" pitchFamily="34" charset="0"/>
            </a:endParaRPr>
          </a:p>
        </p:txBody>
      </p:sp>
      <p:grpSp>
        <p:nvGrpSpPr>
          <p:cNvPr id="17" name="קבוצה 16">
            <a:extLst>
              <a:ext uri="{FF2B5EF4-FFF2-40B4-BE49-F238E27FC236}">
                <a16:creationId xmlns:a16="http://schemas.microsoft.com/office/drawing/2014/main" id="{B2504C87-FC84-438B-A720-21488CDB61C0}"/>
              </a:ext>
            </a:extLst>
          </p:cNvPr>
          <p:cNvGrpSpPr/>
          <p:nvPr/>
        </p:nvGrpSpPr>
        <p:grpSpPr>
          <a:xfrm>
            <a:off x="487353" y="8442026"/>
            <a:ext cx="1168026" cy="486374"/>
            <a:chOff x="10299671" y="346413"/>
            <a:chExt cx="1535713" cy="639482"/>
          </a:xfrm>
        </p:grpSpPr>
        <p:pic>
          <p:nvPicPr>
            <p:cNvPr id="18" name="Picture 557">
              <a:extLst>
                <a:ext uri="{FF2B5EF4-FFF2-40B4-BE49-F238E27FC236}">
                  <a16:creationId xmlns:a16="http://schemas.microsoft.com/office/drawing/2014/main" id="{0A92B92B-D22F-4FF9-B868-A7AC80615C3F}"/>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8">
              <a:extLst>
                <a:ext uri="{FF2B5EF4-FFF2-40B4-BE49-F238E27FC236}">
                  <a16:creationId xmlns:a16="http://schemas.microsoft.com/office/drawing/2014/main" id="{7D250BE4-0032-4CCD-84C8-744BBB71855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59">
              <a:extLst>
                <a:ext uri="{FF2B5EF4-FFF2-40B4-BE49-F238E27FC236}">
                  <a16:creationId xmlns:a16="http://schemas.microsoft.com/office/drawing/2014/main" id="{C15384F6-8DB7-41A6-93B8-A4BC23530E80}"/>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60">
              <a:extLst>
                <a:ext uri="{FF2B5EF4-FFF2-40B4-BE49-F238E27FC236}">
                  <a16:creationId xmlns:a16="http://schemas.microsoft.com/office/drawing/2014/main" id="{43EBC18D-92B8-4565-8E90-F7ECD31B2010}"/>
                </a:ext>
              </a:extLst>
            </p:cNvPr>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1">
              <a:extLst>
                <a:ext uri="{FF2B5EF4-FFF2-40B4-BE49-F238E27FC236}">
                  <a16:creationId xmlns:a16="http://schemas.microsoft.com/office/drawing/2014/main" id="{1C501CCD-4174-4668-8166-87CAAEB77A28}"/>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2">
              <a:extLst>
                <a:ext uri="{FF2B5EF4-FFF2-40B4-BE49-F238E27FC236}">
                  <a16:creationId xmlns:a16="http://schemas.microsoft.com/office/drawing/2014/main" id="{E57B3E20-17C7-494E-A0A2-BAB2AF195E3D}"/>
                </a:ext>
              </a:extLst>
            </p:cNvPr>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3">
              <a:extLst>
                <a:ext uri="{FF2B5EF4-FFF2-40B4-BE49-F238E27FC236}">
                  <a16:creationId xmlns:a16="http://schemas.microsoft.com/office/drawing/2014/main" id="{514A8179-A926-426C-9CAA-AA208EA17DFE}"/>
                </a:ext>
              </a:extLst>
            </p:cNvPr>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564">
              <a:extLst>
                <a:ext uri="{FF2B5EF4-FFF2-40B4-BE49-F238E27FC236}">
                  <a16:creationId xmlns:a16="http://schemas.microsoft.com/office/drawing/2014/main" id="{74373E8D-8315-4171-8C2E-F8914FEB2C56}"/>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 name="Picture 565">
              <a:extLst>
                <a:ext uri="{FF2B5EF4-FFF2-40B4-BE49-F238E27FC236}">
                  <a16:creationId xmlns:a16="http://schemas.microsoft.com/office/drawing/2014/main" id="{22FAB139-CD22-4E10-BE68-C62BC7B58D7C}"/>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566">
              <a:extLst>
                <a:ext uri="{FF2B5EF4-FFF2-40B4-BE49-F238E27FC236}">
                  <a16:creationId xmlns:a16="http://schemas.microsoft.com/office/drawing/2014/main" id="{7EC961B9-3432-4D00-BA4C-4A78D343FAF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67">
              <a:extLst>
                <a:ext uri="{FF2B5EF4-FFF2-40B4-BE49-F238E27FC236}">
                  <a16:creationId xmlns:a16="http://schemas.microsoft.com/office/drawing/2014/main" id="{93907AED-F43B-4D7B-9361-12CA48814BA9}"/>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68">
              <a:extLst>
                <a:ext uri="{FF2B5EF4-FFF2-40B4-BE49-F238E27FC236}">
                  <a16:creationId xmlns:a16="http://schemas.microsoft.com/office/drawing/2014/main" id="{1C955C52-2EFE-47FC-A984-DC626F9F8422}"/>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69">
              <a:extLst>
                <a:ext uri="{FF2B5EF4-FFF2-40B4-BE49-F238E27FC236}">
                  <a16:creationId xmlns:a16="http://schemas.microsoft.com/office/drawing/2014/main" id="{B5268699-F415-4999-803B-D418F83DF18A}"/>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70">
              <a:extLst>
                <a:ext uri="{FF2B5EF4-FFF2-40B4-BE49-F238E27FC236}">
                  <a16:creationId xmlns:a16="http://schemas.microsoft.com/office/drawing/2014/main" id="{E70622DE-2437-4CCF-BCA8-731EF210C0C4}"/>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71">
              <a:extLst>
                <a:ext uri="{FF2B5EF4-FFF2-40B4-BE49-F238E27FC236}">
                  <a16:creationId xmlns:a16="http://schemas.microsoft.com/office/drawing/2014/main" id="{748D3C03-3124-46A0-99E5-CB20E03CDC70}"/>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72">
              <a:extLst>
                <a:ext uri="{FF2B5EF4-FFF2-40B4-BE49-F238E27FC236}">
                  <a16:creationId xmlns:a16="http://schemas.microsoft.com/office/drawing/2014/main" id="{D0AAAF57-B701-4B57-96FA-3CEAE28D9C66}"/>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73">
              <a:extLst>
                <a:ext uri="{FF2B5EF4-FFF2-40B4-BE49-F238E27FC236}">
                  <a16:creationId xmlns:a16="http://schemas.microsoft.com/office/drawing/2014/main" id="{CA2BF93B-FBE1-4DC4-B567-57737B532478}"/>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4">
              <a:extLst>
                <a:ext uri="{FF2B5EF4-FFF2-40B4-BE49-F238E27FC236}">
                  <a16:creationId xmlns:a16="http://schemas.microsoft.com/office/drawing/2014/main" id="{DA8FDA4F-8E9B-4C2D-AEAE-DEC89818E44D}"/>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75">
              <a:extLst>
                <a:ext uri="{FF2B5EF4-FFF2-40B4-BE49-F238E27FC236}">
                  <a16:creationId xmlns:a16="http://schemas.microsoft.com/office/drawing/2014/main" id="{DC6B021C-CA4C-4B10-9C41-6C231690A76A}"/>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76">
              <a:extLst>
                <a:ext uri="{FF2B5EF4-FFF2-40B4-BE49-F238E27FC236}">
                  <a16:creationId xmlns:a16="http://schemas.microsoft.com/office/drawing/2014/main" id="{36BFEA37-F6A9-4038-8F4B-739057225847}"/>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77">
              <a:extLst>
                <a:ext uri="{FF2B5EF4-FFF2-40B4-BE49-F238E27FC236}">
                  <a16:creationId xmlns:a16="http://schemas.microsoft.com/office/drawing/2014/main" id="{C58FE0F3-4001-4DBF-9F95-616FCC73C3B8}"/>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8">
              <a:extLst>
                <a:ext uri="{FF2B5EF4-FFF2-40B4-BE49-F238E27FC236}">
                  <a16:creationId xmlns:a16="http://schemas.microsoft.com/office/drawing/2014/main" id="{B4DAFB6D-94D8-4DAE-9983-B329AE8D75B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79">
              <a:extLst>
                <a:ext uri="{FF2B5EF4-FFF2-40B4-BE49-F238E27FC236}">
                  <a16:creationId xmlns:a16="http://schemas.microsoft.com/office/drawing/2014/main" id="{295764C6-F4C3-4341-9CF1-83F4F7E7B91F}"/>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80">
              <a:extLst>
                <a:ext uri="{FF2B5EF4-FFF2-40B4-BE49-F238E27FC236}">
                  <a16:creationId xmlns:a16="http://schemas.microsoft.com/office/drawing/2014/main" id="{750013AC-B5DC-48AF-A686-4A28C1B12D88}"/>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81">
              <a:extLst>
                <a:ext uri="{FF2B5EF4-FFF2-40B4-BE49-F238E27FC236}">
                  <a16:creationId xmlns:a16="http://schemas.microsoft.com/office/drawing/2014/main" id="{6FE6799D-4F40-41DC-A67F-2784AB6E809F}"/>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82">
              <a:extLst>
                <a:ext uri="{FF2B5EF4-FFF2-40B4-BE49-F238E27FC236}">
                  <a16:creationId xmlns:a16="http://schemas.microsoft.com/office/drawing/2014/main" id="{FF6CB771-D4A0-46E1-9088-7AD54191E6B0}"/>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3">
              <a:extLst>
                <a:ext uri="{FF2B5EF4-FFF2-40B4-BE49-F238E27FC236}">
                  <a16:creationId xmlns:a16="http://schemas.microsoft.com/office/drawing/2014/main" id="{903CF516-0ED6-4F28-8AAF-B9118757F963}"/>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4">
              <a:extLst>
                <a:ext uri="{FF2B5EF4-FFF2-40B4-BE49-F238E27FC236}">
                  <a16:creationId xmlns:a16="http://schemas.microsoft.com/office/drawing/2014/main" id="{62BF4C1D-91A4-4FC4-BEA9-9F525F1E7E17}"/>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85">
              <a:extLst>
                <a:ext uri="{FF2B5EF4-FFF2-40B4-BE49-F238E27FC236}">
                  <a16:creationId xmlns:a16="http://schemas.microsoft.com/office/drawing/2014/main" id="{816BD2A4-1C0B-4343-8CC8-E6D6B9E2FFCD}"/>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86">
              <a:extLst>
                <a:ext uri="{FF2B5EF4-FFF2-40B4-BE49-F238E27FC236}">
                  <a16:creationId xmlns:a16="http://schemas.microsoft.com/office/drawing/2014/main" id="{9B63D5C7-13FB-4090-ABFE-A71B7E581A5B}"/>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87">
              <a:extLst>
                <a:ext uri="{FF2B5EF4-FFF2-40B4-BE49-F238E27FC236}">
                  <a16:creationId xmlns:a16="http://schemas.microsoft.com/office/drawing/2014/main" id="{96D58EF5-0F2C-4F7C-A2DB-722FED03972A}"/>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887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theme" Target="../theme/theme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eader Placeholder 1">
            <a:extLst>
              <a:ext uri="{FF2B5EF4-FFF2-40B4-BE49-F238E27FC236}">
                <a16:creationId xmlns:a16="http://schemas.microsoft.com/office/drawing/2014/main" id="{0CA89A9A-A5F7-417D-8281-0F0AD414CD18}"/>
              </a:ext>
            </a:extLst>
          </p:cNvPr>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solidFill>
                  <a:schemeClr val="tx1"/>
                </a:solidFill>
                <a:latin typeface="+mn-lt"/>
              </a:defRPr>
            </a:lvl1pPr>
          </a:lstStyle>
          <a:p>
            <a:r>
              <a:rPr lang="en-US">
                <a:cs typeface="Tahoma" panose="020B0604030504040204" pitchFamily="34" charset="0"/>
              </a:rPr>
              <a:t>Headline</a:t>
            </a:r>
            <a:endParaRPr lang="en-US" dirty="0">
              <a:cs typeface="Tahoma" panose="020B0604030504040204" pitchFamily="34" charset="0"/>
            </a:endParaRPr>
          </a:p>
        </p:txBody>
      </p:sp>
      <p:sp>
        <p:nvSpPr>
          <p:cNvPr id="9" name="Date Placeholder 2">
            <a:extLst>
              <a:ext uri="{FF2B5EF4-FFF2-40B4-BE49-F238E27FC236}">
                <a16:creationId xmlns:a16="http://schemas.microsoft.com/office/drawing/2014/main" id="{3A42CB4B-57D2-407D-B106-3003DD1CC0A6}"/>
              </a:ext>
            </a:extLst>
          </p:cNvPr>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solidFill>
                  <a:schemeClr val="tx1"/>
                </a:solidFill>
                <a:latin typeface="+mn-lt"/>
              </a:defRPr>
            </a:lvl1pPr>
          </a:lstStyle>
          <a:p>
            <a:fld id="{BDF556B1-47E5-4841-AF78-A552147C4512}" type="datetimeFigureOut">
              <a:rPr lang="en-US" smtClean="0">
                <a:cs typeface="Tahoma" panose="020B0604030504040204" pitchFamily="34" charset="0"/>
              </a:rPr>
              <a:pPr/>
              <a:t>2/18/2020</a:t>
            </a:fld>
            <a:endParaRPr lang="en-US">
              <a:cs typeface="Tahoma" panose="020B0604030504040204" pitchFamily="34" charset="0"/>
            </a:endParaRPr>
          </a:p>
        </p:txBody>
      </p:sp>
      <p:sp>
        <p:nvSpPr>
          <p:cNvPr id="10" name="Slide Number Placeholder 4">
            <a:extLst>
              <a:ext uri="{FF2B5EF4-FFF2-40B4-BE49-F238E27FC236}">
                <a16:creationId xmlns:a16="http://schemas.microsoft.com/office/drawing/2014/main" id="{3C6A86D3-EC4B-4CF0-BE59-F74CA7A04FF6}"/>
              </a:ext>
            </a:extLst>
          </p:cNvPr>
          <p:cNvSpPr>
            <a:spLocks noGrp="1"/>
          </p:cNvSpPr>
          <p:nvPr>
            <p:ph type="sldNum" sz="quarter" idx="5"/>
          </p:nvPr>
        </p:nvSpPr>
        <p:spPr>
          <a:xfrm>
            <a:off x="3884613" y="8685213"/>
            <a:ext cx="2646816" cy="458787"/>
          </a:xfrm>
          <a:prstGeom prst="rect">
            <a:avLst/>
          </a:prstGeom>
        </p:spPr>
        <p:txBody>
          <a:bodyPr vert="horz" lIns="91440" tIns="45720" rIns="91440" bIns="45720" rtlCol="0" anchor="t"/>
          <a:lstStyle>
            <a:lvl1pPr algn="r">
              <a:defRPr sz="1200">
                <a:solidFill>
                  <a:schemeClr val="tx1"/>
                </a:solidFill>
                <a:latin typeface="+mn-lt"/>
              </a:defRPr>
            </a:lvl1pPr>
          </a:lstStyle>
          <a:p>
            <a:fld id="{31C06EA9-5B09-4754-A303-3A3F0FC820EB}" type="slidenum">
              <a:rPr lang="en-US" smtClean="0">
                <a:cs typeface="Tahoma" panose="020B0604030504040204" pitchFamily="34" charset="0"/>
              </a:rPr>
              <a:pPr/>
              <a:t>‹#›</a:t>
            </a:fld>
            <a:endParaRPr lang="en-US">
              <a:cs typeface="Tahoma" panose="020B0604030504040204" pitchFamily="34" charset="0"/>
            </a:endParaRPr>
          </a:p>
        </p:txBody>
      </p:sp>
      <p:grpSp>
        <p:nvGrpSpPr>
          <p:cNvPr id="54" name="קבוצה 53">
            <a:extLst>
              <a:ext uri="{FF2B5EF4-FFF2-40B4-BE49-F238E27FC236}">
                <a16:creationId xmlns:a16="http://schemas.microsoft.com/office/drawing/2014/main" id="{0002F051-D97F-4490-8155-EFDC83EB22D4}"/>
              </a:ext>
            </a:extLst>
          </p:cNvPr>
          <p:cNvGrpSpPr/>
          <p:nvPr/>
        </p:nvGrpSpPr>
        <p:grpSpPr>
          <a:xfrm>
            <a:off x="487353" y="8442026"/>
            <a:ext cx="1168026" cy="486374"/>
            <a:chOff x="10299671" y="346413"/>
            <a:chExt cx="1535713" cy="639482"/>
          </a:xfrm>
        </p:grpSpPr>
        <p:pic>
          <p:nvPicPr>
            <p:cNvPr id="55" name="Picture 557">
              <a:extLst>
                <a:ext uri="{FF2B5EF4-FFF2-40B4-BE49-F238E27FC236}">
                  <a16:creationId xmlns:a16="http://schemas.microsoft.com/office/drawing/2014/main" id="{298B8FEE-FBC0-4001-9448-C1B0BE0ACC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8">
              <a:extLst>
                <a:ext uri="{FF2B5EF4-FFF2-40B4-BE49-F238E27FC236}">
                  <a16:creationId xmlns:a16="http://schemas.microsoft.com/office/drawing/2014/main" id="{8BE8B8BA-AEE3-4AD1-B554-69BB44C7F9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59">
              <a:extLst>
                <a:ext uri="{FF2B5EF4-FFF2-40B4-BE49-F238E27FC236}">
                  <a16:creationId xmlns:a16="http://schemas.microsoft.com/office/drawing/2014/main" id="{FB06006E-E417-4CA3-9F4A-0274FFA33D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60">
              <a:extLst>
                <a:ext uri="{FF2B5EF4-FFF2-40B4-BE49-F238E27FC236}">
                  <a16:creationId xmlns:a16="http://schemas.microsoft.com/office/drawing/2014/main" id="{2160B201-484A-43AC-A607-C8CCEBB7BC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61">
              <a:extLst>
                <a:ext uri="{FF2B5EF4-FFF2-40B4-BE49-F238E27FC236}">
                  <a16:creationId xmlns:a16="http://schemas.microsoft.com/office/drawing/2014/main" id="{ED40B19C-9058-4568-AAEB-B4F56B202C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62">
              <a:extLst>
                <a:ext uri="{FF2B5EF4-FFF2-40B4-BE49-F238E27FC236}">
                  <a16:creationId xmlns:a16="http://schemas.microsoft.com/office/drawing/2014/main" id="{DDE74F5F-3501-4F33-8084-309F13A487A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63">
              <a:extLst>
                <a:ext uri="{FF2B5EF4-FFF2-40B4-BE49-F238E27FC236}">
                  <a16:creationId xmlns:a16="http://schemas.microsoft.com/office/drawing/2014/main" id="{CAAFAADF-5A06-4CC4-B1AD-4264ED4B168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564">
              <a:extLst>
                <a:ext uri="{FF2B5EF4-FFF2-40B4-BE49-F238E27FC236}">
                  <a16:creationId xmlns:a16="http://schemas.microsoft.com/office/drawing/2014/main" id="{911EC386-5B81-40D8-9BD9-F055D565E450}"/>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3" name="Picture 565">
              <a:extLst>
                <a:ext uri="{FF2B5EF4-FFF2-40B4-BE49-F238E27FC236}">
                  <a16:creationId xmlns:a16="http://schemas.microsoft.com/office/drawing/2014/main" id="{8D1489E3-CB74-4F33-AA28-04DE4992A5B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566">
              <a:extLst>
                <a:ext uri="{FF2B5EF4-FFF2-40B4-BE49-F238E27FC236}">
                  <a16:creationId xmlns:a16="http://schemas.microsoft.com/office/drawing/2014/main" id="{D784CD7D-F0D6-4C69-B3AD-5BD6FB6A045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7">
              <a:extLst>
                <a:ext uri="{FF2B5EF4-FFF2-40B4-BE49-F238E27FC236}">
                  <a16:creationId xmlns:a16="http://schemas.microsoft.com/office/drawing/2014/main" id="{3CABE504-8F60-4614-98F0-A38E19982991}"/>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8">
              <a:extLst>
                <a:ext uri="{FF2B5EF4-FFF2-40B4-BE49-F238E27FC236}">
                  <a16:creationId xmlns:a16="http://schemas.microsoft.com/office/drawing/2014/main" id="{E67C61BA-93EE-4772-9E27-FD907BC8C316}"/>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69">
              <a:extLst>
                <a:ext uri="{FF2B5EF4-FFF2-40B4-BE49-F238E27FC236}">
                  <a16:creationId xmlns:a16="http://schemas.microsoft.com/office/drawing/2014/main" id="{ED5B4DE0-6944-49C0-8A8A-6E5B96641A67}"/>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70">
              <a:extLst>
                <a:ext uri="{FF2B5EF4-FFF2-40B4-BE49-F238E27FC236}">
                  <a16:creationId xmlns:a16="http://schemas.microsoft.com/office/drawing/2014/main" id="{FF663DC5-2B55-4D1E-AA79-A388292F38CE}"/>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1">
              <a:extLst>
                <a:ext uri="{FF2B5EF4-FFF2-40B4-BE49-F238E27FC236}">
                  <a16:creationId xmlns:a16="http://schemas.microsoft.com/office/drawing/2014/main" id="{11C782A3-E7FE-476E-8C2D-38171D3B2C5D}"/>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72">
              <a:extLst>
                <a:ext uri="{FF2B5EF4-FFF2-40B4-BE49-F238E27FC236}">
                  <a16:creationId xmlns:a16="http://schemas.microsoft.com/office/drawing/2014/main" id="{35EED4D9-667C-4474-8188-B3F4105CCD42}"/>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73">
              <a:extLst>
                <a:ext uri="{FF2B5EF4-FFF2-40B4-BE49-F238E27FC236}">
                  <a16:creationId xmlns:a16="http://schemas.microsoft.com/office/drawing/2014/main" id="{8362B5CB-6262-411F-8D62-3ADAB3D2794D}"/>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74">
              <a:extLst>
                <a:ext uri="{FF2B5EF4-FFF2-40B4-BE49-F238E27FC236}">
                  <a16:creationId xmlns:a16="http://schemas.microsoft.com/office/drawing/2014/main" id="{2E76B8BC-7D28-4F5A-8B80-F5A2484818C7}"/>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75">
              <a:extLst>
                <a:ext uri="{FF2B5EF4-FFF2-40B4-BE49-F238E27FC236}">
                  <a16:creationId xmlns:a16="http://schemas.microsoft.com/office/drawing/2014/main" id="{9AC98230-5B0B-499D-A926-4DA501AA1A0C}"/>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76">
              <a:extLst>
                <a:ext uri="{FF2B5EF4-FFF2-40B4-BE49-F238E27FC236}">
                  <a16:creationId xmlns:a16="http://schemas.microsoft.com/office/drawing/2014/main" id="{6B62D9A9-D65C-409E-9D98-5C7C07EDBA90}"/>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7">
              <a:extLst>
                <a:ext uri="{FF2B5EF4-FFF2-40B4-BE49-F238E27FC236}">
                  <a16:creationId xmlns:a16="http://schemas.microsoft.com/office/drawing/2014/main" id="{5D8ECD4C-8C7C-40BD-87EF-34D8DD3B5227}"/>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78">
              <a:extLst>
                <a:ext uri="{FF2B5EF4-FFF2-40B4-BE49-F238E27FC236}">
                  <a16:creationId xmlns:a16="http://schemas.microsoft.com/office/drawing/2014/main" id="{FAF4847C-4836-4770-BCB8-AF17E01C8F0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79">
              <a:extLst>
                <a:ext uri="{FF2B5EF4-FFF2-40B4-BE49-F238E27FC236}">
                  <a16:creationId xmlns:a16="http://schemas.microsoft.com/office/drawing/2014/main" id="{C792681A-A195-4054-98CF-1BE8118D3A51}"/>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80">
              <a:extLst>
                <a:ext uri="{FF2B5EF4-FFF2-40B4-BE49-F238E27FC236}">
                  <a16:creationId xmlns:a16="http://schemas.microsoft.com/office/drawing/2014/main" id="{F860F466-4E9E-4FAB-9191-889E48281BF0}"/>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1">
              <a:extLst>
                <a:ext uri="{FF2B5EF4-FFF2-40B4-BE49-F238E27FC236}">
                  <a16:creationId xmlns:a16="http://schemas.microsoft.com/office/drawing/2014/main" id="{1C2FD782-88A5-4E4E-89F9-910CA5334C32}"/>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82">
              <a:extLst>
                <a:ext uri="{FF2B5EF4-FFF2-40B4-BE49-F238E27FC236}">
                  <a16:creationId xmlns:a16="http://schemas.microsoft.com/office/drawing/2014/main" id="{AA0304B4-16F1-4CD8-BB14-707B7F80430C}"/>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83">
              <a:extLst>
                <a:ext uri="{FF2B5EF4-FFF2-40B4-BE49-F238E27FC236}">
                  <a16:creationId xmlns:a16="http://schemas.microsoft.com/office/drawing/2014/main" id="{2DF743D5-A415-4BF6-B0A3-8AC5B673196E}"/>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84">
              <a:extLst>
                <a:ext uri="{FF2B5EF4-FFF2-40B4-BE49-F238E27FC236}">
                  <a16:creationId xmlns:a16="http://schemas.microsoft.com/office/drawing/2014/main" id="{3C727FF0-B644-4A2B-960F-B25EA00AE486}"/>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85">
              <a:extLst>
                <a:ext uri="{FF2B5EF4-FFF2-40B4-BE49-F238E27FC236}">
                  <a16:creationId xmlns:a16="http://schemas.microsoft.com/office/drawing/2014/main" id="{4A808CD2-18F3-449F-A991-CF96363A4560}"/>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86">
              <a:extLst>
                <a:ext uri="{FF2B5EF4-FFF2-40B4-BE49-F238E27FC236}">
                  <a16:creationId xmlns:a16="http://schemas.microsoft.com/office/drawing/2014/main" id="{3EC021A0-1E7F-47D7-914D-758B06AB4531}"/>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87">
              <a:extLst>
                <a:ext uri="{FF2B5EF4-FFF2-40B4-BE49-F238E27FC236}">
                  <a16:creationId xmlns:a16="http://schemas.microsoft.com/office/drawing/2014/main" id="{167C89AE-02E0-4FE1-A187-477C3D2DE420}"/>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217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Tahoma" panose="020B060403050404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31C06EA9-5B09-4754-A303-3A3F0FC820EB}" type="slidenum">
              <a:rPr lang="en-US" smtClean="0">
                <a:cs typeface="Tahoma" panose="020B0604030504040204" pitchFamily="34" charset="0"/>
              </a:rPr>
              <a:pPr/>
              <a:t>4</a:t>
            </a:fld>
            <a:endParaRPr lang="en-US">
              <a:cs typeface="Tahoma" panose="020B0604030504040204" pitchFamily="34" charset="0"/>
            </a:endParaRPr>
          </a:p>
        </p:txBody>
      </p:sp>
    </p:spTree>
    <p:extLst>
      <p:ext uri="{BB962C8B-B14F-4D97-AF65-F5344CB8AC3E}">
        <p14:creationId xmlns:p14="http://schemas.microsoft.com/office/powerpoint/2010/main" val="221539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10"/>
          </p:nvPr>
        </p:nvSpPr>
        <p:spPr/>
        <p:txBody>
          <a:bodyPr/>
          <a:lstStyle/>
          <a:p>
            <a:fld id="{31C06EA9-5B09-4754-A303-3A3F0FC820EB}" type="slidenum">
              <a:rPr lang="en-US" smtClean="0">
                <a:cs typeface="Tahoma" panose="020B0604030504040204" pitchFamily="34" charset="0"/>
              </a:rPr>
              <a:pPr/>
              <a:t>5</a:t>
            </a:fld>
            <a:endParaRPr lang="en-US">
              <a:cs typeface="Tahoma" panose="020B0604030504040204" pitchFamily="34" charset="0"/>
            </a:endParaRPr>
          </a:p>
        </p:txBody>
      </p:sp>
    </p:spTree>
    <p:extLst>
      <p:ext uri="{BB962C8B-B14F-4D97-AF65-F5344CB8AC3E}">
        <p14:creationId xmlns:p14="http://schemas.microsoft.com/office/powerpoint/2010/main" val="286635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C06EA9-5B09-4754-A303-3A3F0FC820EB}" type="slidenum">
              <a:rPr lang="en-US" smtClean="0">
                <a:cs typeface="Tahoma" panose="020B0604030504040204" pitchFamily="34" charset="0"/>
              </a:rPr>
              <a:pPr/>
              <a:t>21</a:t>
            </a:fld>
            <a:endParaRPr lang="en-US">
              <a:cs typeface="Tahoma" panose="020B0604030504040204" pitchFamily="34" charset="0"/>
            </a:endParaRPr>
          </a:p>
        </p:txBody>
      </p:sp>
    </p:spTree>
    <p:extLst>
      <p:ext uri="{BB962C8B-B14F-4D97-AF65-F5344CB8AC3E}">
        <p14:creationId xmlns:p14="http://schemas.microsoft.com/office/powerpoint/2010/main" val="107255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solidFill>
          <a:schemeClr val="bg2"/>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72A564D-06A5-4EFE-B38B-6D6BE06ECA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42549"/>
            <a:ext cx="12192000" cy="1856941"/>
          </a:xfrm>
          <a:prstGeom prst="rect">
            <a:avLst/>
          </a:prstGeom>
        </p:spPr>
      </p:pic>
      <p:pic>
        <p:nvPicPr>
          <p:cNvPr id="3" name="תמונה 2" descr="תמונה שמכילה אובייקט&#10;&#10;תיאור שנוצר ברמת מהימנות גבוהה">
            <a:extLst>
              <a:ext uri="{FF2B5EF4-FFF2-40B4-BE49-F238E27FC236}">
                <a16:creationId xmlns:a16="http://schemas.microsoft.com/office/drawing/2014/main" id="{07CFF163-8B1C-47C8-BBE1-D23B5B2E5D6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9760" y="389002"/>
            <a:ext cx="7800815" cy="1025635"/>
          </a:xfrm>
          <a:prstGeom prst="rect">
            <a:avLst/>
          </a:prstGeom>
        </p:spPr>
      </p:pic>
      <p:sp>
        <p:nvSpPr>
          <p:cNvPr id="125" name="מציין מיקום טקסט 46">
            <a:extLst>
              <a:ext uri="{FF2B5EF4-FFF2-40B4-BE49-F238E27FC236}">
                <a16:creationId xmlns:a16="http://schemas.microsoft.com/office/drawing/2014/main" id="{5FD01500-B874-4ED1-BA77-137138AC7113}"/>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119" name="כותרת 1">
            <a:extLst>
              <a:ext uri="{FF2B5EF4-FFF2-40B4-BE49-F238E27FC236}">
                <a16:creationId xmlns:a16="http://schemas.microsoft.com/office/drawing/2014/main" id="{E40A6F19-AB55-4BB2-90A9-1D0AFF238E97}"/>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8" name="מציין מיקום טקסט 46">
            <a:extLst>
              <a:ext uri="{FF2B5EF4-FFF2-40B4-BE49-F238E27FC236}">
                <a16:creationId xmlns:a16="http://schemas.microsoft.com/office/drawing/2014/main" id="{723708AD-1A8C-4C3F-BD80-D41BBAFFB041}"/>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9" name="מציין מיקום טקסט 46">
            <a:extLst>
              <a:ext uri="{FF2B5EF4-FFF2-40B4-BE49-F238E27FC236}">
                <a16:creationId xmlns:a16="http://schemas.microsoft.com/office/drawing/2014/main" id="{0414D16D-A991-4A59-B46B-10A4B8FF1B4E}"/>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40" name="TextBox 39">
            <a:extLst>
              <a:ext uri="{FF2B5EF4-FFF2-40B4-BE49-F238E27FC236}">
                <a16:creationId xmlns:a16="http://schemas.microsoft.com/office/drawing/2014/main" id="{D7444CF9-36DD-4075-BEFB-C959185E6308}"/>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41" name="TextBox 40">
            <a:extLst>
              <a:ext uri="{FF2B5EF4-FFF2-40B4-BE49-F238E27FC236}">
                <a16:creationId xmlns:a16="http://schemas.microsoft.com/office/drawing/2014/main" id="{2BD26F86-6539-41EE-BEEC-1242BFE10597}"/>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2" name="TextBox 11">
            <a:extLst>
              <a:ext uri="{FF2B5EF4-FFF2-40B4-BE49-F238E27FC236}">
                <a16:creationId xmlns:a16="http://schemas.microsoft.com/office/drawing/2014/main" id="{13E566ED-C85F-4471-BBF7-A8D5741A95D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Tree>
    <p:extLst>
      <p:ext uri="{BB962C8B-B14F-4D97-AF65-F5344CB8AC3E}">
        <p14:creationId xmlns:p14="http://schemas.microsoft.com/office/powerpoint/2010/main" val="256382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General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8D1CA5A-67E0-445C-8ED9-1D97C8DEDCAC}"/>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2020</a:t>
            </a:r>
            <a:endParaRPr lang="he-IL" sz="1400" dirty="0">
              <a:solidFill>
                <a:schemeClr val="tx1"/>
              </a:solidFill>
            </a:endParaRPr>
          </a:p>
        </p:txBody>
      </p:sp>
    </p:spTree>
    <p:extLst>
      <p:ext uri="{BB962C8B-B14F-4D97-AF65-F5344CB8AC3E}">
        <p14:creationId xmlns:p14="http://schemas.microsoft.com/office/powerpoint/2010/main" val="42576410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 General Divider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B1FBECD-340B-4FAB-BA12-88175B94A2C1}"/>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84EF2ADB-9A89-40BC-BC15-3C01C608847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741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eneral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9B6A789-9E81-499C-A423-9BF9017CA76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Tree>
    <p:extLst>
      <p:ext uri="{BB962C8B-B14F-4D97-AF65-F5344CB8AC3E}">
        <p14:creationId xmlns:p14="http://schemas.microsoft.com/office/powerpoint/2010/main" val="323708105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General Divider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A6888615-4A21-4FA2-A689-8FB7634D6320}"/>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221EA363-98E5-455B-8A3E-B673A250ECE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704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General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AAEF83C6-9764-4440-8BD6-C4073E91D31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Tree>
    <p:extLst>
      <p:ext uri="{BB962C8B-B14F-4D97-AF65-F5344CB8AC3E}">
        <p14:creationId xmlns:p14="http://schemas.microsoft.com/office/powerpoint/2010/main" val="22504871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 General Divider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9676EC95-DA8E-4E8D-AC58-BCC198B18C8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D92B2546-3267-4D3A-95E9-94EEDE110FA2}"/>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070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3393" y="452669"/>
            <a:ext cx="8640960" cy="576064"/>
          </a:xfrm>
        </p:spPr>
        <p:txBody>
          <a:bodyPr anchor="t"/>
          <a:lstStyle>
            <a:lvl1pPr algn="l">
              <a:defRPr sz="3733" b="1" cap="all">
                <a:solidFill>
                  <a:srgbClr val="1F497D"/>
                </a:solidFill>
              </a:defRPr>
            </a:lvl1pPr>
          </a:lstStyle>
          <a:p>
            <a:r>
              <a:rPr lang="en-US" dirty="0"/>
              <a:t>Click to add title</a:t>
            </a:r>
            <a:endParaRPr lang="en-GB" dirty="0"/>
          </a:p>
        </p:txBody>
      </p:sp>
      <p:sp>
        <p:nvSpPr>
          <p:cNvPr id="4" name="Footer Placeholder 4"/>
          <p:cNvSpPr txBox="1">
            <a:spLocks/>
          </p:cNvSpPr>
          <p:nvPr userDrawn="1"/>
        </p:nvSpPr>
        <p:spPr>
          <a:xfrm>
            <a:off x="10128449" y="6501342"/>
            <a:ext cx="6946900" cy="486833"/>
          </a:xfrm>
          <a:prstGeom prst="rect">
            <a:avLst/>
          </a:prstGeom>
        </p:spPr>
        <p:txBody>
          <a:bodyPr/>
          <a:lstStyle>
            <a:defPPr>
              <a:defRPr lang="en-US"/>
            </a:defPPr>
            <a:lvl1pPr marL="0" algn="l" defTabSz="914400" rtl="0" eaLnBrk="1" latinLnBrk="0" hangingPunct="1">
              <a:defRPr sz="800" kern="1200" smtClean="0">
                <a:solidFill>
                  <a:srgbClr val="898989"/>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67" dirty="0"/>
              <a:t>© ETSI 2020. All rights reserved</a:t>
            </a:r>
          </a:p>
        </p:txBody>
      </p:sp>
      <p:sp>
        <p:nvSpPr>
          <p:cNvPr id="5" name="Text Placeholder 2"/>
          <p:cNvSpPr>
            <a:spLocks noGrp="1"/>
          </p:cNvSpPr>
          <p:nvPr>
            <p:ph type="body" idx="1" hasCustomPrompt="1"/>
          </p:nvPr>
        </p:nvSpPr>
        <p:spPr>
          <a:xfrm>
            <a:off x="623392" y="1700808"/>
            <a:ext cx="11041227" cy="4704523"/>
          </a:xfrm>
          <a:prstGeom prst="rect">
            <a:avLst/>
          </a:prstGeom>
        </p:spPr>
        <p:txBody>
          <a:bodyPr anchor="t" anchorCtr="0"/>
          <a:lstStyle>
            <a:lvl1pPr marL="457189" marR="0" indent="-457189" algn="l" defTabSz="1219170" rtl="0" eaLnBrk="0" fontAlgn="base" latinLnBrk="0" hangingPunct="0">
              <a:lnSpc>
                <a:spcPct val="100000"/>
              </a:lnSpc>
              <a:spcBef>
                <a:spcPct val="20000"/>
              </a:spcBef>
              <a:spcAft>
                <a:spcPct val="0"/>
              </a:spcAft>
              <a:buClrTx/>
              <a:buSzPct val="90000"/>
              <a:buFontTx/>
              <a:buBlip>
                <a:blip r:embed="rId3"/>
              </a:buBlip>
              <a:tabLst/>
              <a:defRPr sz="2933" b="0">
                <a:solidFill>
                  <a:schemeClr val="tx1">
                    <a:lumMod val="65000"/>
                    <a:lumOff val="35000"/>
                  </a:schemeClr>
                </a:solidFill>
              </a:defRPr>
            </a:lvl1pPr>
            <a:lvl2pPr marL="990575" marR="0" indent="-380990"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933">
                <a:solidFill>
                  <a:schemeClr val="tx1">
                    <a:tint val="75000"/>
                  </a:schemeClr>
                </a:solidFill>
              </a:defRPr>
            </a:lvl2pPr>
            <a:lvl3pPr marL="1523962" marR="0"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133">
                <a:solidFill>
                  <a:schemeClr val="tx1">
                    <a:tint val="75000"/>
                  </a:schemeClr>
                </a:solidFill>
              </a:defRPr>
            </a:lvl3pPr>
            <a:lvl4pPr marL="2133547" marR="0"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867">
                <a:solidFill>
                  <a:schemeClr val="tx1">
                    <a:tint val="75000"/>
                  </a:schemeClr>
                </a:solidFill>
              </a:defRPr>
            </a:lvl4pPr>
            <a:lvl5pPr marL="2743131" marR="0"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marL="457189" marR="0" lvl="0" indent="-457189" algn="l" defTabSz="1219170" rtl="0" eaLnBrk="0" fontAlgn="base" latinLnBrk="0" hangingPunct="0">
              <a:lnSpc>
                <a:spcPct val="100000"/>
              </a:lnSpc>
              <a:spcBef>
                <a:spcPct val="20000"/>
              </a:spcBef>
              <a:spcAft>
                <a:spcPct val="0"/>
              </a:spcAft>
              <a:buClrTx/>
              <a:buSzPct val="90000"/>
              <a:buFontTx/>
              <a:buBlip>
                <a:blip r:embed="rId3"/>
              </a:buBlip>
              <a:tabLst/>
              <a:defRPr/>
            </a:pPr>
            <a:r>
              <a:rPr kumimoji="0" lang="en-US" altLang="en-US" sz="32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990575" marR="0" lvl="1" indent="-380990"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667"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523962" marR="0" lvl="2"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133"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2133547" marR="0" lvl="3"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133"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743131" marR="0" lvl="4"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133"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2133" b="0" i="0" u="none" strike="noStrike" kern="1200" cap="none" spc="0" normalizeH="0" baseline="0" noProof="0" dirty="0">
              <a:ln>
                <a:noFill/>
              </a:ln>
              <a:solidFill>
                <a:srgbClr val="404040"/>
              </a:solidFill>
              <a:effectLst/>
              <a:uLnTx/>
              <a:uFillTx/>
              <a:latin typeface="Calibri" pitchFamily="34" charset="0"/>
              <a:ea typeface="+mn-ea"/>
              <a:cs typeface="+mn-cs"/>
            </a:endParaRPr>
          </a:p>
          <a:p>
            <a:pPr marL="990575" marR="0" lvl="1" indent="-380990"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667" b="0" i="0" u="none" strike="noStrike" kern="1200" cap="none" spc="0" normalizeH="0" baseline="0" noProof="0" dirty="0">
              <a:ln>
                <a:noFill/>
              </a:ln>
              <a:solidFill>
                <a:srgbClr val="404040"/>
              </a:solidFill>
              <a:effectLst/>
              <a:uLnTx/>
              <a:uFillTx/>
              <a:latin typeface="Calibri" pitchFamily="34" charset="0"/>
              <a:ea typeface="+mn-ea"/>
              <a:cs typeface="+mn-cs"/>
            </a:endParaRPr>
          </a:p>
          <a:p>
            <a:pPr marL="457189" marR="0" lvl="0" indent="-457189" algn="l" defTabSz="1219170" rtl="0" eaLnBrk="0" fontAlgn="base" latinLnBrk="0" hangingPunct="0">
              <a:lnSpc>
                <a:spcPct val="100000"/>
              </a:lnSpc>
              <a:spcBef>
                <a:spcPct val="20000"/>
              </a:spcBef>
              <a:spcAft>
                <a:spcPct val="0"/>
              </a:spcAft>
              <a:buClrTx/>
              <a:buSzPct val="90000"/>
              <a:tabLst/>
              <a:defRPr/>
            </a:pPr>
            <a:endParaRPr kumimoji="0" lang="en-US" altLang="en-US" sz="32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
        <p:nvSpPr>
          <p:cNvPr id="7" name="מציין מיקום של מספר שקופית 5">
            <a:extLst>
              <a:ext uri="{FF2B5EF4-FFF2-40B4-BE49-F238E27FC236}">
                <a16:creationId xmlns:a16="http://schemas.microsoft.com/office/drawing/2014/main" id="{6E650635-8C50-402F-8FC0-A45158A2DFE0}"/>
              </a:ext>
            </a:extLst>
          </p:cNvPr>
          <p:cNvSpPr>
            <a:spLocks noGrp="1"/>
          </p:cNvSpPr>
          <p:nvPr>
            <p:ph type="sldNum" sz="quarter" idx="4"/>
          </p:nvPr>
        </p:nvSpPr>
        <p:spPr>
          <a:xfrm>
            <a:off x="82848" y="6477152"/>
            <a:ext cx="540544" cy="365125"/>
          </a:xfrm>
          <a:prstGeom prst="rect">
            <a:avLst/>
          </a:prstGeom>
        </p:spPr>
        <p:txBody>
          <a:bodyPr vert="horz" lIns="91440" tIns="45720" rIns="91440" bIns="45720" rtlCol="0" anchor="ctr"/>
          <a:lstStyle>
            <a:lvl1pPr algn="r">
              <a:defRPr sz="1600">
                <a:solidFill>
                  <a:schemeClr val="tx1">
                    <a:tint val="75000"/>
                  </a:schemeClr>
                </a:solidFill>
                <a:cs typeface="+mn-cs"/>
              </a:defRPr>
            </a:lvl1pPr>
          </a:lstStyle>
          <a:p>
            <a:fld id="{2B9AA56B-AC14-4356-AFCC-62E8A812E4FE}" type="slidenum">
              <a:rPr lang="en-US" smtClean="0"/>
              <a:pPr/>
              <a:t>‹#›</a:t>
            </a:fld>
            <a:endParaRPr lang="en-US" dirty="0"/>
          </a:p>
        </p:txBody>
      </p:sp>
    </p:spTree>
    <p:extLst>
      <p:ext uri="{BB962C8B-B14F-4D97-AF65-F5344CB8AC3E}">
        <p14:creationId xmlns:p14="http://schemas.microsoft.com/office/powerpoint/2010/main" val="351446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2"/>
        </a:solidFill>
        <a:effectLst/>
      </p:bgPr>
    </p:bg>
    <p:spTree>
      <p:nvGrpSpPr>
        <p:cNvPr id="1" name=""/>
        <p:cNvGrpSpPr/>
        <p:nvPr/>
      </p:nvGrpSpPr>
      <p:grpSpPr>
        <a:xfrm>
          <a:off x="0" y="0"/>
          <a:ext cx="0" cy="0"/>
          <a:chOff x="0" y="0"/>
          <a:chExt cx="0" cy="0"/>
        </a:xfrm>
      </p:grpSpPr>
      <p:grpSp>
        <p:nvGrpSpPr>
          <p:cNvPr id="19" name="קבוצה 18">
            <a:extLst>
              <a:ext uri="{FF2B5EF4-FFF2-40B4-BE49-F238E27FC236}">
                <a16:creationId xmlns:a16="http://schemas.microsoft.com/office/drawing/2014/main" id="{630DADC7-25AE-4B73-A1DD-1C0132BB56CA}"/>
              </a:ext>
            </a:extLst>
          </p:cNvPr>
          <p:cNvGrpSpPr/>
          <p:nvPr userDrawn="1"/>
        </p:nvGrpSpPr>
        <p:grpSpPr>
          <a:xfrm>
            <a:off x="1953901" y="0"/>
            <a:ext cx="7667717" cy="6858001"/>
            <a:chOff x="2731193" y="0"/>
            <a:chExt cx="7667717" cy="6858001"/>
          </a:xfrm>
        </p:grpSpPr>
        <p:sp>
          <p:nvSpPr>
            <p:cNvPr id="20" name="צורה חופשית: צורה 19">
              <a:extLst>
                <a:ext uri="{FF2B5EF4-FFF2-40B4-BE49-F238E27FC236}">
                  <a16:creationId xmlns:a16="http://schemas.microsoft.com/office/drawing/2014/main" id="{17DF4961-DCED-4D2E-A58B-A63307BFE713}"/>
                </a:ext>
              </a:extLst>
            </p:cNvPr>
            <p:cNvSpPr/>
            <p:nvPr userDrawn="1"/>
          </p:nvSpPr>
          <p:spPr>
            <a:xfrm>
              <a:off x="4777558" y="0"/>
              <a:ext cx="4389250" cy="6858000"/>
            </a:xfrm>
            <a:custGeom>
              <a:avLst/>
              <a:gdLst>
                <a:gd name="connsiteX0" fmla="*/ 2039448 w 4389250"/>
                <a:gd name="connsiteY0" fmla="*/ 0 h 6858000"/>
                <a:gd name="connsiteX1" fmla="*/ 2783030 w 4389250"/>
                <a:gd name="connsiteY1" fmla="*/ 0 h 6858000"/>
                <a:gd name="connsiteX2" fmla="*/ 2854818 w 4389250"/>
                <a:gd name="connsiteY2" fmla="*/ 53222 h 6858000"/>
                <a:gd name="connsiteX3" fmla="*/ 4388762 w 4389250"/>
                <a:gd name="connsiteY3" fmla="*/ 2923229 h 6858000"/>
                <a:gd name="connsiteX4" fmla="*/ 692952 w 4389250"/>
                <a:gd name="connsiteY4" fmla="*/ 6796091 h 6858000"/>
                <a:gd name="connsiteX5" fmla="*/ 498457 w 4389250"/>
                <a:gd name="connsiteY5" fmla="*/ 6858000 h 6858000"/>
                <a:gd name="connsiteX6" fmla="*/ 0 w 4389250"/>
                <a:gd name="connsiteY6" fmla="*/ 6858000 h 6858000"/>
                <a:gd name="connsiteX7" fmla="*/ 163544 w 4389250"/>
                <a:gd name="connsiteY7" fmla="*/ 6793240 h 6858000"/>
                <a:gd name="connsiteX8" fmla="*/ 3648163 w 4389250"/>
                <a:gd name="connsiteY8" fmla="*/ 2892256 h 6858000"/>
                <a:gd name="connsiteX9" fmla="*/ 2055949 w 4389250"/>
                <a:gd name="connsiteY9" fmla="*/ 12634 h 6858000"/>
                <a:gd name="connsiteX10" fmla="*/ 2039448 w 438925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250" h="6858000">
                  <a:moveTo>
                    <a:pt x="2039448" y="0"/>
                  </a:moveTo>
                  <a:lnTo>
                    <a:pt x="2783030" y="0"/>
                  </a:lnTo>
                  <a:lnTo>
                    <a:pt x="2854818" y="53222"/>
                  </a:lnTo>
                  <a:cubicBezTo>
                    <a:pt x="3715038" y="727088"/>
                    <a:pt x="4367479" y="1656240"/>
                    <a:pt x="4388762" y="2923229"/>
                  </a:cubicBezTo>
                  <a:cubicBezTo>
                    <a:pt x="4425645" y="5114604"/>
                    <a:pt x="2365114" y="6242376"/>
                    <a:pt x="692952" y="6796091"/>
                  </a:cubicBezTo>
                  <a:lnTo>
                    <a:pt x="498457" y="6858000"/>
                  </a:lnTo>
                  <a:lnTo>
                    <a:pt x="0" y="6858000"/>
                  </a:lnTo>
                  <a:lnTo>
                    <a:pt x="163544" y="6793240"/>
                  </a:lnTo>
                  <a:cubicBezTo>
                    <a:pt x="1669864" y="6179291"/>
                    <a:pt x="3711092" y="4949986"/>
                    <a:pt x="3648163" y="2892256"/>
                  </a:cubicBezTo>
                  <a:cubicBezTo>
                    <a:pt x="3610657" y="1644998"/>
                    <a:pt x="2917462" y="702965"/>
                    <a:pt x="2055949" y="12634"/>
                  </a:cubicBezTo>
                  <a:lnTo>
                    <a:pt x="2039448" y="0"/>
                  </a:lnTo>
                  <a:close/>
                </a:path>
              </a:pathLst>
            </a:custGeom>
            <a:solidFill>
              <a:srgbClr val="E1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1" name="צורה חופשית: צורה 20">
              <a:extLst>
                <a:ext uri="{FF2B5EF4-FFF2-40B4-BE49-F238E27FC236}">
                  <a16:creationId xmlns:a16="http://schemas.microsoft.com/office/drawing/2014/main" id="{9F261F25-391E-4495-9F8C-317D9B8B7421}"/>
                </a:ext>
              </a:extLst>
            </p:cNvPr>
            <p:cNvSpPr>
              <a:spLocks/>
            </p:cNvSpPr>
            <p:nvPr userDrawn="1"/>
          </p:nvSpPr>
          <p:spPr bwMode="auto">
            <a:xfrm>
              <a:off x="2731193" y="2"/>
              <a:ext cx="4206981" cy="6857999"/>
            </a:xfrm>
            <a:custGeom>
              <a:avLst/>
              <a:gdLst>
                <a:gd name="connsiteX0" fmla="*/ 2134482 w 4206981"/>
                <a:gd name="connsiteY0" fmla="*/ 0 h 6857999"/>
                <a:gd name="connsiteX1" fmla="*/ 2565507 w 4206981"/>
                <a:gd name="connsiteY1" fmla="*/ 0 h 6857999"/>
                <a:gd name="connsiteX2" fmla="*/ 2607190 w 4206981"/>
                <a:gd name="connsiteY2" fmla="*/ 29852 h 6857999"/>
                <a:gd name="connsiteX3" fmla="*/ 4206859 w 4206981"/>
                <a:gd name="connsiteY3" fmla="*/ 2889873 h 6857999"/>
                <a:gd name="connsiteX4" fmla="*/ 364395 w 4206981"/>
                <a:gd name="connsiteY4" fmla="*/ 6830388 h 6857999"/>
                <a:gd name="connsiteX5" fmla="*/ 280110 w 4206981"/>
                <a:gd name="connsiteY5" fmla="*/ 6857999 h 6857999"/>
                <a:gd name="connsiteX6" fmla="*/ 0 w 4206981"/>
                <a:gd name="connsiteY6" fmla="*/ 6857999 h 6857999"/>
                <a:gd name="connsiteX7" fmla="*/ 67164 w 4206981"/>
                <a:gd name="connsiteY7" fmla="*/ 6831728 h 6857999"/>
                <a:gd name="connsiteX8" fmla="*/ 3516140 w 4206981"/>
                <a:gd name="connsiteY8" fmla="*/ 2908934 h 6857999"/>
                <a:gd name="connsiteX9" fmla="*/ 2319762 w 4206981"/>
                <a:gd name="connsiteY9" fmla="*/ 163793 h 6857999"/>
                <a:gd name="connsiteX10" fmla="*/ 2134482 w 4206981"/>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981" h="6857999">
                  <a:moveTo>
                    <a:pt x="2134482" y="0"/>
                  </a:moveTo>
                  <a:lnTo>
                    <a:pt x="2565507" y="0"/>
                  </a:lnTo>
                  <a:lnTo>
                    <a:pt x="2607190" y="29852"/>
                  </a:lnTo>
                  <a:cubicBezTo>
                    <a:pt x="3525928" y="721020"/>
                    <a:pt x="4217577" y="1658697"/>
                    <a:pt x="4206859" y="2889873"/>
                  </a:cubicBezTo>
                  <a:cubicBezTo>
                    <a:pt x="4186902" y="5047419"/>
                    <a:pt x="2074272" y="6248861"/>
                    <a:pt x="364395" y="6830388"/>
                  </a:cubicBezTo>
                  <a:lnTo>
                    <a:pt x="280110" y="6857999"/>
                  </a:lnTo>
                  <a:lnTo>
                    <a:pt x="0" y="6857999"/>
                  </a:lnTo>
                  <a:lnTo>
                    <a:pt x="67164" y="6831728"/>
                  </a:lnTo>
                  <a:cubicBezTo>
                    <a:pt x="1611971" y="6205232"/>
                    <a:pt x="3504906" y="4917315"/>
                    <a:pt x="3516140" y="2908934"/>
                  </a:cubicBezTo>
                  <a:cubicBezTo>
                    <a:pt x="3522095" y="1708731"/>
                    <a:pt x="3017034" y="819374"/>
                    <a:pt x="2319762" y="163793"/>
                  </a:cubicBezTo>
                  <a:lnTo>
                    <a:pt x="2134482"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2" name="צורה חופשית: צורה 21">
              <a:extLst>
                <a:ext uri="{FF2B5EF4-FFF2-40B4-BE49-F238E27FC236}">
                  <a16:creationId xmlns:a16="http://schemas.microsoft.com/office/drawing/2014/main" id="{703373F4-4545-463C-90D2-59838D91260E}"/>
                </a:ext>
              </a:extLst>
            </p:cNvPr>
            <p:cNvSpPr>
              <a:spLocks/>
            </p:cNvSpPr>
            <p:nvPr userDrawn="1"/>
          </p:nvSpPr>
          <p:spPr bwMode="auto">
            <a:xfrm>
              <a:off x="3885728" y="1"/>
              <a:ext cx="4093156" cy="6857999"/>
            </a:xfrm>
            <a:custGeom>
              <a:avLst/>
              <a:gdLst>
                <a:gd name="connsiteX0" fmla="*/ 1916065 w 4093156"/>
                <a:gd name="connsiteY0" fmla="*/ 0 h 6857999"/>
                <a:gd name="connsiteX1" fmla="*/ 2481932 w 4093156"/>
                <a:gd name="connsiteY1" fmla="*/ 0 h 6857999"/>
                <a:gd name="connsiteX2" fmla="*/ 2637513 w 4093156"/>
                <a:gd name="connsiteY2" fmla="*/ 119981 h 6857999"/>
                <a:gd name="connsiteX3" fmla="*/ 4093021 w 4093156"/>
                <a:gd name="connsiteY3" fmla="*/ 2889873 h 6857999"/>
                <a:gd name="connsiteX4" fmla="*/ 424957 w 4093156"/>
                <a:gd name="connsiteY4" fmla="*/ 6820408 h 6857999"/>
                <a:gd name="connsiteX5" fmla="*/ 312696 w 4093156"/>
                <a:gd name="connsiteY5" fmla="*/ 6857999 h 6857999"/>
                <a:gd name="connsiteX6" fmla="*/ 0 w 4093156"/>
                <a:gd name="connsiteY6" fmla="*/ 6857999 h 6857999"/>
                <a:gd name="connsiteX7" fmla="*/ 37473 w 4093156"/>
                <a:gd name="connsiteY7" fmla="*/ 6843451 h 6857999"/>
                <a:gd name="connsiteX8" fmla="*/ 3414182 w 4093156"/>
                <a:gd name="connsiteY8" fmla="*/ 2923229 h 6857999"/>
                <a:gd name="connsiteX9" fmla="*/ 1931972 w 4093156"/>
                <a:gd name="connsiteY9" fmla="*/ 12867 h 6857999"/>
                <a:gd name="connsiteX10" fmla="*/ 1916065 w 4093156"/>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3156" h="6857999">
                  <a:moveTo>
                    <a:pt x="1916065" y="0"/>
                  </a:moveTo>
                  <a:lnTo>
                    <a:pt x="2481932" y="0"/>
                  </a:lnTo>
                  <a:lnTo>
                    <a:pt x="2637513" y="119981"/>
                  </a:lnTo>
                  <a:cubicBezTo>
                    <a:pt x="3461823" y="790118"/>
                    <a:pt x="4082377" y="1693319"/>
                    <a:pt x="4093021" y="2889873"/>
                  </a:cubicBezTo>
                  <a:cubicBezTo>
                    <a:pt x="4112374" y="5087764"/>
                    <a:pt x="2050364" y="6254462"/>
                    <a:pt x="424957" y="6820408"/>
                  </a:cubicBezTo>
                  <a:lnTo>
                    <a:pt x="312696" y="6857999"/>
                  </a:lnTo>
                  <a:lnTo>
                    <a:pt x="0" y="6857999"/>
                  </a:lnTo>
                  <a:lnTo>
                    <a:pt x="37473" y="6843451"/>
                  </a:lnTo>
                  <a:cubicBezTo>
                    <a:pt x="1492772" y="6258553"/>
                    <a:pt x="3443881" y="5043389"/>
                    <a:pt x="3414182" y="2923229"/>
                  </a:cubicBezTo>
                  <a:cubicBezTo>
                    <a:pt x="3397211" y="1658102"/>
                    <a:pt x="2750863" y="707246"/>
                    <a:pt x="1931972" y="12867"/>
                  </a:cubicBezTo>
                  <a:lnTo>
                    <a:pt x="1916065"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3" name="צורה חופשית: צורה 22">
              <a:extLst>
                <a:ext uri="{FF2B5EF4-FFF2-40B4-BE49-F238E27FC236}">
                  <a16:creationId xmlns:a16="http://schemas.microsoft.com/office/drawing/2014/main" id="{590407C2-26F7-45D5-BE31-B110BBC52073}"/>
                </a:ext>
              </a:extLst>
            </p:cNvPr>
            <p:cNvSpPr>
              <a:spLocks/>
            </p:cNvSpPr>
            <p:nvPr userDrawn="1"/>
          </p:nvSpPr>
          <p:spPr bwMode="auto">
            <a:xfrm>
              <a:off x="7973203" y="1"/>
              <a:ext cx="2425707" cy="2659585"/>
            </a:xfrm>
            <a:custGeom>
              <a:avLst/>
              <a:gdLst>
                <a:gd name="connsiteX0" fmla="*/ 0 w 2425707"/>
                <a:gd name="connsiteY0" fmla="*/ 0 h 2659585"/>
                <a:gd name="connsiteX1" fmla="*/ 544789 w 2425707"/>
                <a:gd name="connsiteY1" fmla="*/ 0 h 2659585"/>
                <a:gd name="connsiteX2" fmla="*/ 617562 w 2425707"/>
                <a:gd name="connsiteY2" fmla="*/ 48632 h 2659585"/>
                <a:gd name="connsiteX3" fmla="*/ 2425707 w 2425707"/>
                <a:gd name="connsiteY3" fmla="*/ 2659585 h 2659585"/>
                <a:gd name="connsiteX4" fmla="*/ 1558654 w 2425707"/>
                <a:gd name="connsiteY4" fmla="*/ 2659585 h 2659585"/>
                <a:gd name="connsiteX5" fmla="*/ 140026 w 2425707"/>
                <a:gd name="connsiteY5" fmla="*/ 105783 h 2659585"/>
                <a:gd name="connsiteX6" fmla="*/ 0 w 2425707"/>
                <a:gd name="connsiteY6" fmla="*/ 0 h 265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707" h="2659585">
                  <a:moveTo>
                    <a:pt x="0" y="0"/>
                  </a:moveTo>
                  <a:lnTo>
                    <a:pt x="544789" y="0"/>
                  </a:lnTo>
                  <a:lnTo>
                    <a:pt x="617562" y="48632"/>
                  </a:lnTo>
                  <a:cubicBezTo>
                    <a:pt x="1525571" y="684578"/>
                    <a:pt x="2263581" y="1537343"/>
                    <a:pt x="2425707" y="2659585"/>
                  </a:cubicBezTo>
                  <a:lnTo>
                    <a:pt x="1558654" y="2659585"/>
                  </a:lnTo>
                  <a:cubicBezTo>
                    <a:pt x="1555379" y="1581578"/>
                    <a:pt x="942724" y="742636"/>
                    <a:pt x="140026" y="105783"/>
                  </a:cubicBezTo>
                  <a:lnTo>
                    <a:pt x="0" y="0"/>
                  </a:lnTo>
                  <a:close/>
                </a:path>
              </a:pathLst>
            </a:custGeom>
            <a:solidFill>
              <a:srgbClr val="E1F0FF"/>
            </a:solidFill>
            <a:ln>
              <a:noFill/>
            </a:ln>
          </p:spPr>
          <p:txBody>
            <a:bodyPr vert="horz" wrap="square" lIns="91440" tIns="45720" rIns="91440" bIns="45720" numCol="1" anchor="t" anchorCtr="0" compatLnSpc="1">
              <a:prstTxWarp prst="textNoShape">
                <a:avLst/>
              </a:prstTxWarp>
              <a:noAutofit/>
            </a:bodyPr>
            <a:lstStyle/>
            <a:p>
              <a:pPr rtl="0"/>
              <a:endParaRPr lang="en-US"/>
            </a:p>
          </p:txBody>
        </p:sp>
      </p:grpSp>
      <p:pic>
        <p:nvPicPr>
          <p:cNvPr id="13" name="תמונה 12">
            <a:extLst>
              <a:ext uri="{FF2B5EF4-FFF2-40B4-BE49-F238E27FC236}">
                <a16:creationId xmlns:a16="http://schemas.microsoft.com/office/drawing/2014/main" id="{C889F92E-54E5-4148-B838-023E4ACC68F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762" y="389003"/>
            <a:ext cx="3414056" cy="1400739"/>
          </a:xfrm>
          <a:prstGeom prst="rect">
            <a:avLst/>
          </a:prstGeom>
        </p:spPr>
      </p:pic>
      <p:sp>
        <p:nvSpPr>
          <p:cNvPr id="26" name="מציין מיקום טקסט 46">
            <a:extLst>
              <a:ext uri="{FF2B5EF4-FFF2-40B4-BE49-F238E27FC236}">
                <a16:creationId xmlns:a16="http://schemas.microsoft.com/office/drawing/2014/main" id="{E8764290-FB38-42DB-A451-B6028A7F4AA2}"/>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30" name="כותרת 1">
            <a:extLst>
              <a:ext uri="{FF2B5EF4-FFF2-40B4-BE49-F238E27FC236}">
                <a16:creationId xmlns:a16="http://schemas.microsoft.com/office/drawing/2014/main" id="{9ABE937E-880A-485B-B24C-45CBD5961E90}"/>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1" name="מציין מיקום טקסט 46">
            <a:extLst>
              <a:ext uri="{FF2B5EF4-FFF2-40B4-BE49-F238E27FC236}">
                <a16:creationId xmlns:a16="http://schemas.microsoft.com/office/drawing/2014/main" id="{DBBED7A2-FE66-4BAE-B1DF-AE0297E5DF36}"/>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2" name="מציין מיקום טקסט 46">
            <a:extLst>
              <a:ext uri="{FF2B5EF4-FFF2-40B4-BE49-F238E27FC236}">
                <a16:creationId xmlns:a16="http://schemas.microsoft.com/office/drawing/2014/main" id="{04D61B56-6656-4B35-905A-D7A6DE36E9E8}"/>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33" name="TextBox 32">
            <a:extLst>
              <a:ext uri="{FF2B5EF4-FFF2-40B4-BE49-F238E27FC236}">
                <a16:creationId xmlns:a16="http://schemas.microsoft.com/office/drawing/2014/main" id="{23CA7211-2781-4CC7-A862-D01C14DA3256}"/>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34" name="TextBox 33">
            <a:extLst>
              <a:ext uri="{FF2B5EF4-FFF2-40B4-BE49-F238E27FC236}">
                <a16:creationId xmlns:a16="http://schemas.microsoft.com/office/drawing/2014/main" id="{8239F56A-2FC9-4842-8E82-805A8A15B5D4}"/>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6" name="TextBox 15">
            <a:extLst>
              <a:ext uri="{FF2B5EF4-FFF2-40B4-BE49-F238E27FC236}">
                <a16:creationId xmlns:a16="http://schemas.microsoft.com/office/drawing/2014/main" id="{0025BB3E-08E5-45D6-B257-2910811173C9}"/>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Tree>
    <p:extLst>
      <p:ext uri="{BB962C8B-B14F-4D97-AF65-F5344CB8AC3E}">
        <p14:creationId xmlns:p14="http://schemas.microsoft.com/office/powerpoint/2010/main" val="248172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2"/>
        </a:solidFill>
        <a:effectLst/>
      </p:bgPr>
    </p:bg>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41ED0645-EEA7-4500-A273-D7D147FF9B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723632"/>
            <a:ext cx="12192000" cy="1856941"/>
          </a:xfrm>
          <a:prstGeom prst="rect">
            <a:avLst/>
          </a:prstGeom>
        </p:spPr>
      </p:pic>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8904188"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0"/>
            <a:ext cx="8904190" cy="404068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45" name="תמונה 44">
            <a:extLst>
              <a:ext uri="{FF2B5EF4-FFF2-40B4-BE49-F238E27FC236}">
                <a16:creationId xmlns:a16="http://schemas.microsoft.com/office/drawing/2014/main" id="{4522AFBD-9A9E-4F45-B8FE-CE5FB2376C0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0" name="TextBox 9">
            <a:extLst>
              <a:ext uri="{FF2B5EF4-FFF2-40B4-BE49-F238E27FC236}">
                <a16:creationId xmlns:a16="http://schemas.microsoft.com/office/drawing/2014/main" id="{C6B10DB2-7748-4164-B8A2-F994322A381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3" name="Footer Placeholder 3">
            <a:extLst>
              <a:ext uri="{FF2B5EF4-FFF2-40B4-BE49-F238E27FC236}">
                <a16:creationId xmlns:a16="http://schemas.microsoft.com/office/drawing/2014/main" id="{26445544-3A41-40EE-90C9-7278D1A41F38}"/>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039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24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sp>
        <p:nvSpPr>
          <p:cNvPr id="6" name="מציין מיקום תוכן 4">
            <a:extLst>
              <a:ext uri="{FF2B5EF4-FFF2-40B4-BE49-F238E27FC236}">
                <a16:creationId xmlns:a16="http://schemas.microsoft.com/office/drawing/2014/main" id="{C3D68647-40BB-4E40-9D12-4180680B3A93}"/>
              </a:ext>
            </a:extLst>
          </p:cNvPr>
          <p:cNvSpPr>
            <a:spLocks noGrp="1"/>
          </p:cNvSpPr>
          <p:nvPr>
            <p:ph sz="quarter" idx="11" hasCustomPrompt="1"/>
          </p:nvPr>
        </p:nvSpPr>
        <p:spPr>
          <a:xfrm>
            <a:off x="6327384"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cxnSp>
        <p:nvCxnSpPr>
          <p:cNvPr id="8" name="מחבר ישר 7">
            <a:extLst>
              <a:ext uri="{FF2B5EF4-FFF2-40B4-BE49-F238E27FC236}">
                <a16:creationId xmlns:a16="http://schemas.microsoft.com/office/drawing/2014/main" id="{19F36860-9811-4767-99D7-F50368208E0C}"/>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4AA17FF7-E86C-4838-AB9C-3F47BB9CAB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38B0F238-C625-43A1-9C2B-130EAD00CCF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4" name="Footer Placeholder 3">
            <a:extLst>
              <a:ext uri="{FF2B5EF4-FFF2-40B4-BE49-F238E27FC236}">
                <a16:creationId xmlns:a16="http://schemas.microsoft.com/office/drawing/2014/main" id="{34AFCAF6-F960-4857-B88B-801B85C0EDD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534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General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365FA8BA-D507-4143-9C90-4DEEE643B2ED}"/>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2020</a:t>
            </a:r>
            <a:endParaRPr lang="he-IL" sz="1400" dirty="0">
              <a:solidFill>
                <a:schemeClr val="tx1"/>
              </a:solidFill>
            </a:endParaRPr>
          </a:p>
        </p:txBody>
      </p:sp>
    </p:spTree>
    <p:extLst>
      <p:ext uri="{BB962C8B-B14F-4D97-AF65-F5344CB8AC3E}">
        <p14:creationId xmlns:p14="http://schemas.microsoft.com/office/powerpoint/2010/main" val="25847048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 General Divider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A1F6496-27E9-440D-92D9-60D5EEE5B905}"/>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307B9D33-FEF9-4380-BD20-9D29DB9F42DA}"/>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291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General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75000C9C-5F4A-4137-B5D6-C7CBCBA749CF}"/>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2020</a:t>
            </a:r>
            <a:endParaRPr lang="he-IL" sz="1400" dirty="0">
              <a:solidFill>
                <a:schemeClr val="tx1"/>
              </a:solidFill>
            </a:endParaRPr>
          </a:p>
        </p:txBody>
      </p:sp>
    </p:spTree>
    <p:extLst>
      <p:ext uri="{BB962C8B-B14F-4D97-AF65-F5344CB8AC3E}">
        <p14:creationId xmlns:p14="http://schemas.microsoft.com/office/powerpoint/2010/main" val="18321367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General Divider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CB15B2BD-39A7-4F11-A0F9-A8EBC07F4ED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44E42D40-548C-4F03-B969-9E06A979BE3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83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מציין מיקום של כותרת 1">
            <a:extLst>
              <a:ext uri="{FF2B5EF4-FFF2-40B4-BE49-F238E27FC236}">
                <a16:creationId xmlns:a16="http://schemas.microsoft.com/office/drawing/2014/main" id="{2CFED113-5DDD-4FFD-8CCB-BC6D24C55D09}"/>
              </a:ext>
            </a:extLst>
          </p:cNvPr>
          <p:cNvSpPr>
            <a:spLocks noGrp="1"/>
          </p:cNvSpPr>
          <p:nvPr>
            <p:ph type="title"/>
          </p:nvPr>
        </p:nvSpPr>
        <p:spPr>
          <a:xfrm>
            <a:off x="609759" y="274702"/>
            <a:ext cx="9525657" cy="866110"/>
          </a:xfrm>
          <a:prstGeom prst="rect">
            <a:avLst/>
          </a:prstGeom>
        </p:spPr>
        <p:txBody>
          <a:bodyPr vert="horz" lIns="108878" tIns="54439" rIns="108878" bIns="54439" rtlCol="0" anchor="b">
            <a:noAutofit/>
          </a:bodyPr>
          <a:lstStyle/>
          <a:p>
            <a:r>
              <a:rPr lang="en-US" dirty="0"/>
              <a:t>Click to edit headline style</a:t>
            </a:r>
          </a:p>
        </p:txBody>
      </p:sp>
      <p:sp>
        <p:nvSpPr>
          <p:cNvPr id="24" name="מציין מיקום טקסט 2">
            <a:extLst>
              <a:ext uri="{FF2B5EF4-FFF2-40B4-BE49-F238E27FC236}">
                <a16:creationId xmlns:a16="http://schemas.microsoft.com/office/drawing/2014/main" id="{C17FB1B4-EC1B-4F1E-A23B-7FB39219B1FF}"/>
              </a:ext>
            </a:extLst>
          </p:cNvPr>
          <p:cNvSpPr>
            <a:spLocks noGrp="1"/>
          </p:cNvSpPr>
          <p:nvPr>
            <p:ph type="body" idx="1"/>
          </p:nvPr>
        </p:nvSpPr>
        <p:spPr>
          <a:xfrm>
            <a:off x="609759" y="1600571"/>
            <a:ext cx="11225625" cy="4527011"/>
          </a:xfrm>
          <a:prstGeom prst="rect">
            <a:avLst/>
          </a:prstGeom>
        </p:spPr>
        <p:txBody>
          <a:bodyPr vert="horz" lIns="108878" tIns="54439" rIns="108878" bIns="54439" rtlCol="0">
            <a:noAutofit/>
          </a:bodyPr>
          <a:lstStyle/>
          <a:p>
            <a:pPr lvl="0"/>
            <a:r>
              <a:rPr lang="en-US" dirty="0"/>
              <a:t>First Level Text</a:t>
            </a:r>
            <a:endParaRPr lang="he-IL" dirty="0"/>
          </a:p>
          <a:p>
            <a:pPr lvl="1"/>
            <a:r>
              <a:rPr lang="en-US" dirty="0"/>
              <a:t>First Level Bullet</a:t>
            </a:r>
            <a:endParaRPr lang="he-IL" dirty="0"/>
          </a:p>
          <a:p>
            <a:pPr lvl="2"/>
            <a:r>
              <a:rPr lang="en-US" dirty="0"/>
              <a:t>Second Level Bullet</a:t>
            </a:r>
          </a:p>
          <a:p>
            <a:pPr lvl="3"/>
            <a:r>
              <a:rPr lang="en-US" dirty="0"/>
              <a:t>Third Level Number</a:t>
            </a:r>
            <a:endParaRPr lang="he-IL" dirty="0"/>
          </a:p>
          <a:p>
            <a:pPr lvl="4"/>
            <a:r>
              <a:rPr lang="en-US" dirty="0"/>
              <a:t>First Level Number</a:t>
            </a:r>
          </a:p>
          <a:p>
            <a:pPr lvl="5"/>
            <a:r>
              <a:rPr lang="en-US" dirty="0"/>
              <a:t>Second Level Number</a:t>
            </a:r>
          </a:p>
          <a:p>
            <a:pPr lvl="6"/>
            <a:r>
              <a:rPr lang="en-US" dirty="0"/>
              <a:t>Third Level Number</a:t>
            </a:r>
          </a:p>
          <a:p>
            <a:pPr lvl="7"/>
            <a:r>
              <a:rPr lang="en-US" dirty="0"/>
              <a:t>Note</a:t>
            </a:r>
          </a:p>
        </p:txBody>
      </p:sp>
    </p:spTree>
    <p:extLst>
      <p:ext uri="{BB962C8B-B14F-4D97-AF65-F5344CB8AC3E}">
        <p14:creationId xmlns:p14="http://schemas.microsoft.com/office/powerpoint/2010/main" val="853609190"/>
      </p:ext>
    </p:extLst>
  </p:cSld>
  <p:clrMap bg1="lt1" tx1="dk1" bg2="lt2" tx2="dk2" accent1="accent1" accent2="accent2" accent3="accent3" accent4="accent4" accent5="accent5" accent6="accent6" hlink="hlink" folHlink="folHlink"/>
  <p:sldLayoutIdLst>
    <p:sldLayoutId id="2147483803" r:id="rId1"/>
    <p:sldLayoutId id="2147483800" r:id="rId2"/>
    <p:sldLayoutId id="2147483801" r:id="rId3"/>
    <p:sldLayoutId id="2147483660" r:id="rId4"/>
    <p:sldLayoutId id="2147483779"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hf hdr="0" dt="0"/>
  <p:txStyles>
    <p:titleStyle>
      <a:lvl1pPr algn="l" defTabSz="914400" rtl="0" eaLnBrk="1" latinLnBrk="0" hangingPunct="1">
        <a:lnSpc>
          <a:spcPts val="3000"/>
        </a:lnSpc>
        <a:spcBef>
          <a:spcPct val="0"/>
        </a:spcBef>
        <a:buNone/>
        <a:defRPr sz="3000" b="0" kern="1200" baseline="0">
          <a:solidFill>
            <a:schemeClr val="accent1"/>
          </a:solidFill>
          <a:latin typeface="+mn-lt"/>
          <a:ea typeface="+mj-ea"/>
          <a:cs typeface="Tahoma" panose="020B0604030504040204" pitchFamily="34" charset="0"/>
        </a:defRPr>
      </a:lvl1pPr>
    </p:titleStyle>
    <p:body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18"/>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18"/>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18"/>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3960" userDrawn="1">
          <p15:clr>
            <a:srgbClr val="F26B43"/>
          </p15:clr>
        </p15:guide>
        <p15:guide id="3" orient="horz" pos="345" userDrawn="1">
          <p15:clr>
            <a:srgbClr val="F26B43"/>
          </p15:clr>
        </p15:guide>
        <p15:guide id="4" pos="336" userDrawn="1">
          <p15:clr>
            <a:srgbClr val="F26B43"/>
          </p15:clr>
        </p15:guide>
        <p15:guide id="5" pos="7334" userDrawn="1">
          <p15:clr>
            <a:srgbClr val="F26B43"/>
          </p15:clr>
        </p15:guide>
        <p15:guide id="6" orient="horz" pos="1192" userDrawn="1">
          <p15:clr>
            <a:srgbClr val="A4A3A4"/>
          </p15:clr>
        </p15:guide>
        <p15:guide id="7" orient="horz" pos="960" userDrawn="1">
          <p15:clr>
            <a:srgbClr val="A4A3A4"/>
          </p15:clr>
        </p15:guide>
        <p15:guide id="9" orient="horz" pos="1420" userDrawn="1">
          <p15:clr>
            <a:srgbClr val="A4A3A4"/>
          </p15:clr>
        </p15:guide>
        <p15:guide id="12" orient="horz" pos="2160" userDrawn="1">
          <p15:clr>
            <a:srgbClr val="A4A3A4"/>
          </p15:clr>
        </p15:guide>
        <p15:guide id="13" orient="horz" pos="632"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nfvwiki.etsi.org/index.php?title=SOL_OpenAPI_Re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nfvwiki.etsi.org/index.php?title=Deployment_Templates_and_Packaging_specification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70EFC105-4126-4095-9808-AAFCC9AA83CD}"/>
              </a:ext>
            </a:extLst>
          </p:cNvPr>
          <p:cNvSpPr>
            <a:spLocks noGrp="1"/>
          </p:cNvSpPr>
          <p:nvPr>
            <p:ph type="body" sz="quarter" idx="16"/>
          </p:nvPr>
        </p:nvSpPr>
        <p:spPr>
          <a:xfrm>
            <a:off x="4721674" y="6191526"/>
            <a:ext cx="2748652" cy="325683"/>
          </a:xfrm>
        </p:spPr>
        <p:txBody>
          <a:bodyPr/>
          <a:lstStyle/>
          <a:p>
            <a:r>
              <a:rPr lang="en-US" dirty="0"/>
              <a:t>February 18, 2020</a:t>
            </a:r>
          </a:p>
        </p:txBody>
      </p:sp>
      <p:sp>
        <p:nvSpPr>
          <p:cNvPr id="2" name="כותרת 1">
            <a:extLst>
              <a:ext uri="{FF2B5EF4-FFF2-40B4-BE49-F238E27FC236}">
                <a16:creationId xmlns:a16="http://schemas.microsoft.com/office/drawing/2014/main" id="{4A59707F-057E-4A2B-8139-5C96DDFC9F5E}"/>
              </a:ext>
            </a:extLst>
          </p:cNvPr>
          <p:cNvSpPr>
            <a:spLocks noGrp="1"/>
          </p:cNvSpPr>
          <p:nvPr>
            <p:ph type="ctrTitle"/>
          </p:nvPr>
        </p:nvSpPr>
        <p:spPr/>
        <p:txBody>
          <a:bodyPr/>
          <a:lstStyle/>
          <a:p>
            <a:r>
              <a:rPr lang="en-US" dirty="0"/>
              <a:t>ETSI ISG NFV SOL WG: Release 2 and 3 status</a:t>
            </a:r>
          </a:p>
        </p:txBody>
      </p:sp>
      <p:sp>
        <p:nvSpPr>
          <p:cNvPr id="3" name="מציין מיקום טקסט 2">
            <a:extLst>
              <a:ext uri="{FF2B5EF4-FFF2-40B4-BE49-F238E27FC236}">
                <a16:creationId xmlns:a16="http://schemas.microsoft.com/office/drawing/2014/main" id="{383F8D3C-4FCC-45C2-A491-65EFF4E00AA8}"/>
              </a:ext>
            </a:extLst>
          </p:cNvPr>
          <p:cNvSpPr>
            <a:spLocks noGrp="1"/>
          </p:cNvSpPr>
          <p:nvPr>
            <p:ph type="body" sz="quarter" idx="13"/>
          </p:nvPr>
        </p:nvSpPr>
        <p:spPr/>
        <p:txBody>
          <a:bodyPr/>
          <a:lstStyle/>
          <a:p>
            <a:r>
              <a:rPr lang="en-US" dirty="0"/>
              <a:t>Thinh Nguyenphu</a:t>
            </a:r>
          </a:p>
          <a:p>
            <a:pPr>
              <a:spcBef>
                <a:spcPts val="0"/>
              </a:spcBef>
            </a:pPr>
            <a:r>
              <a:rPr lang="en-US"/>
              <a:t>NFV-ONAP </a:t>
            </a:r>
            <a:r>
              <a:rPr lang="en-US" dirty="0"/>
              <a:t>Contact,</a:t>
            </a:r>
          </a:p>
          <a:p>
            <a:pPr>
              <a:spcBef>
                <a:spcPts val="0"/>
              </a:spcBef>
            </a:pPr>
            <a:r>
              <a:rPr lang="en-US" dirty="0"/>
              <a:t>Nokia</a:t>
            </a:r>
          </a:p>
        </p:txBody>
      </p:sp>
      <p:sp>
        <p:nvSpPr>
          <p:cNvPr id="4" name="מציין מיקום טקסט 3">
            <a:extLst>
              <a:ext uri="{FF2B5EF4-FFF2-40B4-BE49-F238E27FC236}">
                <a16:creationId xmlns:a16="http://schemas.microsoft.com/office/drawing/2014/main" id="{8156C221-E8FE-4FCC-B9EC-0C922B7AB2C1}"/>
              </a:ext>
            </a:extLst>
          </p:cNvPr>
          <p:cNvSpPr>
            <a:spLocks noGrp="1"/>
          </p:cNvSpPr>
          <p:nvPr>
            <p:ph type="body" sz="quarter" idx="17"/>
          </p:nvPr>
        </p:nvSpPr>
        <p:spPr/>
        <p:txBody>
          <a:bodyPr/>
          <a:lstStyle/>
          <a:p>
            <a:r>
              <a:rPr lang="en-US" dirty="0"/>
              <a:t>ONAP</a:t>
            </a:r>
          </a:p>
        </p:txBody>
      </p:sp>
    </p:spTree>
    <p:extLst>
      <p:ext uri="{BB962C8B-B14F-4D97-AF65-F5344CB8AC3E}">
        <p14:creationId xmlns:p14="http://schemas.microsoft.com/office/powerpoint/2010/main" val="165779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BA26-C70F-4145-960A-84BD70620FBF}"/>
              </a:ext>
            </a:extLst>
          </p:cNvPr>
          <p:cNvSpPr>
            <a:spLocks noGrp="1"/>
          </p:cNvSpPr>
          <p:nvPr>
            <p:ph type="title"/>
          </p:nvPr>
        </p:nvSpPr>
        <p:spPr/>
        <p:txBody>
          <a:bodyPr/>
          <a:lstStyle/>
          <a:p>
            <a:r>
              <a:rPr lang="en-US" dirty="0"/>
              <a:t>SOL003 ed271 (1/3)</a:t>
            </a:r>
          </a:p>
        </p:txBody>
      </p:sp>
      <p:sp>
        <p:nvSpPr>
          <p:cNvPr id="3" name="Content Placeholder 2">
            <a:extLst>
              <a:ext uri="{FF2B5EF4-FFF2-40B4-BE49-F238E27FC236}">
                <a16:creationId xmlns:a16="http://schemas.microsoft.com/office/drawing/2014/main" id="{F476315B-D3F6-4EA5-88BD-28168734A28C}"/>
              </a:ext>
            </a:extLst>
          </p:cNvPr>
          <p:cNvSpPr>
            <a:spLocks noGrp="1"/>
          </p:cNvSpPr>
          <p:nvPr>
            <p:ph sz="quarter" idx="10"/>
          </p:nvPr>
        </p:nvSpPr>
        <p:spPr/>
        <p:txBody>
          <a:bodyPr/>
          <a:lstStyle/>
          <a:p>
            <a:pPr marL="342900" indent="-342900">
              <a:spcBef>
                <a:spcPts val="600"/>
              </a:spcBef>
              <a:buFont typeface="Arial" panose="020B0604020202020204" pitchFamily="34" charset="0"/>
              <a:buChar char="•"/>
            </a:pPr>
            <a:r>
              <a:rPr lang="en-US" sz="1600" dirty="0"/>
              <a:t>A number of changes were performed to improve consistency which don’t introduce technical changes. </a:t>
            </a:r>
          </a:p>
          <a:p>
            <a:pPr>
              <a:spcBef>
                <a:spcPts val="600"/>
              </a:spcBef>
            </a:pPr>
            <a:r>
              <a:rPr lang="en-US" sz="1600" b="1" dirty="0"/>
              <a:t>VNF LCM API</a:t>
            </a:r>
          </a:p>
          <a:p>
            <a:pPr marL="342900" indent="-342900">
              <a:spcBef>
                <a:spcPts val="600"/>
              </a:spcBef>
              <a:buFont typeface="Arial" panose="020B0604020202020204" pitchFamily="34" charset="0"/>
              <a:buChar char="•"/>
            </a:pPr>
            <a:r>
              <a:rPr lang="en-US" sz="1600" dirty="0"/>
              <a:t>Clarification that VNFM shall request the VIM to release the allocated resources in case of rollback of “</a:t>
            </a:r>
            <a:r>
              <a:rPr lang="en-US" sz="1600" dirty="0" err="1"/>
              <a:t>InstantiateVnf</a:t>
            </a:r>
            <a:r>
              <a:rPr lang="en-US" sz="1600" dirty="0"/>
              <a:t>”</a:t>
            </a:r>
          </a:p>
          <a:p>
            <a:pPr marL="342900" indent="-34290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a:p>
            <a:pPr marL="342900" indent="-342900">
              <a:spcBef>
                <a:spcPts val="600"/>
              </a:spcBef>
              <a:buFont typeface="Arial" panose="020B0604020202020204" pitchFamily="34" charset="0"/>
              <a:buChar char="•"/>
            </a:pPr>
            <a:r>
              <a:rPr lang="en-US" sz="1600" dirty="0"/>
              <a:t>Clarify by which operations </a:t>
            </a:r>
            <a:r>
              <a:rPr lang="en-US" sz="1600" dirty="0" err="1"/>
              <a:t>vnfConfigurableProperties</a:t>
            </a:r>
            <a:r>
              <a:rPr lang="en-US" sz="1600" dirty="0"/>
              <a:t> can be modified</a:t>
            </a:r>
          </a:p>
          <a:p>
            <a:pPr marL="342900" indent="-342900">
              <a:spcBef>
                <a:spcPts val="600"/>
              </a:spcBef>
              <a:buFont typeface="Arial" panose="020B0604020202020204" pitchFamily="34" charset="0"/>
              <a:buChar char="•"/>
            </a:pPr>
            <a:r>
              <a:rPr lang="en-US" sz="1600" dirty="0"/>
              <a:t>Expose the allowed maximum scale level per scaling aspect in the </a:t>
            </a:r>
            <a:r>
              <a:rPr lang="en-US" sz="1600" dirty="0" err="1"/>
              <a:t>VnfInstance</a:t>
            </a:r>
            <a:r>
              <a:rPr lang="en-US" sz="1600" dirty="0"/>
              <a:t> structure</a:t>
            </a:r>
          </a:p>
          <a:p>
            <a:pPr marL="285750" indent="-285750">
              <a:spcBef>
                <a:spcPts val="600"/>
              </a:spcBef>
              <a:buFont typeface="Arial" panose="020B0604020202020204" pitchFamily="34" charset="0"/>
              <a:buChar char="•"/>
            </a:pPr>
            <a:r>
              <a:rPr lang="en-US" sz="1600" dirty="0"/>
              <a:t>Allow to pass </a:t>
            </a:r>
            <a:r>
              <a:rPr lang="en-US" sz="1600" dirty="0" err="1"/>
              <a:t>vnfConfigurableProperties</a:t>
            </a:r>
            <a:r>
              <a:rPr lang="en-US" sz="1600" dirty="0"/>
              <a:t> in the </a:t>
            </a:r>
            <a:r>
              <a:rPr lang="en-US" sz="1600" dirty="0" err="1"/>
              <a:t>InstantiateVnfRequest</a:t>
            </a:r>
            <a:endParaRPr lang="en-US" sz="1600" dirty="0"/>
          </a:p>
          <a:p>
            <a:pPr marL="285750" indent="-285750">
              <a:spcBef>
                <a:spcPts val="600"/>
              </a:spcBef>
              <a:buFont typeface="Arial" panose="020B0604020202020204" pitchFamily="34" charset="0"/>
              <a:buChar char="•"/>
            </a:pPr>
            <a:r>
              <a:rPr lang="en-US" sz="1600" dirty="0"/>
              <a:t>Clarify that external virtual links that are unchanged do not need to be passed in the </a:t>
            </a:r>
            <a:r>
              <a:rPr lang="en-US" sz="1600" dirty="0" err="1"/>
              <a:t>ChangeVnfFlavourRequest</a:t>
            </a:r>
            <a:r>
              <a:rPr lang="en-US" sz="1600" dirty="0"/>
              <a:t> and </a:t>
            </a:r>
            <a:r>
              <a:rPr lang="en-US" sz="1600" dirty="0" err="1"/>
              <a:t>ChangeextVnfConnectivityRequest</a:t>
            </a:r>
            <a:r>
              <a:rPr lang="en-US" sz="1600" dirty="0"/>
              <a:t> </a:t>
            </a:r>
          </a:p>
          <a:p>
            <a:pPr marL="285750" indent="-285750">
              <a:spcBef>
                <a:spcPts val="600"/>
              </a:spcBef>
              <a:buFont typeface="Arial" panose="020B0604020202020204" pitchFamily="34" charset="0"/>
              <a:buChar char="•"/>
            </a:pPr>
            <a:r>
              <a:rPr lang="en-US" sz="1600" dirty="0"/>
              <a:t>Indicate that error information may be provided in </a:t>
            </a:r>
            <a:r>
              <a:rPr lang="en-US" sz="1600" dirty="0" err="1"/>
              <a:t>VnfLcmOperationOccurrenceNotification</a:t>
            </a:r>
            <a:r>
              <a:rPr lang="en-US" sz="1600" dirty="0"/>
              <a:t>  and </a:t>
            </a:r>
            <a:r>
              <a:rPr lang="en-US" sz="1600" dirty="0" err="1"/>
              <a:t>VnfLcmOpOcc</a:t>
            </a:r>
            <a:r>
              <a:rPr lang="en-US" sz="1600" dirty="0"/>
              <a:t> also in case of “ROLLED_BACK” state</a:t>
            </a:r>
          </a:p>
          <a:p>
            <a:pPr marL="285750" indent="-285750">
              <a:spcBef>
                <a:spcPts val="600"/>
              </a:spcBef>
              <a:buFont typeface="Arial" panose="020B0604020202020204" pitchFamily="34" charset="0"/>
              <a:buChar char="•"/>
            </a:pPr>
            <a:r>
              <a:rPr lang="en-US" sz="1600" dirty="0"/>
              <a:t>Add a “</a:t>
            </a:r>
            <a:r>
              <a:rPr lang="en-US" sz="1600" dirty="0" err="1"/>
              <a:t>zoneId</a:t>
            </a:r>
            <a:r>
              <a:rPr lang="en-US" sz="1600" dirty="0"/>
              <a:t>” attribute to </a:t>
            </a:r>
            <a:r>
              <a:rPr lang="en-US" sz="1600" dirty="0" err="1"/>
              <a:t>VnfcResourceInfo</a:t>
            </a:r>
            <a:r>
              <a:rPr lang="en-US" sz="1600" dirty="0"/>
              <a:t>, </a:t>
            </a:r>
            <a:r>
              <a:rPr lang="en-US" sz="1600" dirty="0" err="1"/>
              <a:t>VnfVirtualLinkResourceInfo</a:t>
            </a:r>
            <a:r>
              <a:rPr lang="en-US" sz="1600" dirty="0"/>
              <a:t> </a:t>
            </a:r>
            <a:r>
              <a:rPr lang="en-US" sz="1600" dirty="0" err="1"/>
              <a:t>andVirtualStorageResourceInfo</a:t>
            </a:r>
            <a:r>
              <a:rPr lang="en-US" sz="1600" dirty="0"/>
              <a:t> to improve correlation of </a:t>
            </a:r>
            <a:r>
              <a:rPr lang="en-US" sz="1600" dirty="0" err="1"/>
              <a:t>VnfInstance</a:t>
            </a:r>
            <a:r>
              <a:rPr lang="en-US" sz="1600" dirty="0"/>
              <a:t> with information exchanged during granting </a:t>
            </a:r>
          </a:p>
          <a:p>
            <a:pPr marL="285750" indent="-285750">
              <a:spcBef>
                <a:spcPts val="600"/>
              </a:spcBef>
              <a:buFont typeface="Arial" panose="020B0604020202020204" pitchFamily="34" charset="0"/>
              <a:buChar char="•"/>
            </a:pPr>
            <a:r>
              <a:rPr lang="en-US" sz="1600" dirty="0"/>
              <a:t>Add “</a:t>
            </a:r>
            <a:r>
              <a:rPr lang="en-US" sz="1600" dirty="0" err="1"/>
              <a:t>resourceDefinitionId</a:t>
            </a:r>
            <a:r>
              <a:rPr lang="en-US" sz="1600" dirty="0"/>
              <a:t>” and “</a:t>
            </a:r>
            <a:r>
              <a:rPr lang="en-US" sz="1600" dirty="0" err="1"/>
              <a:t>zoneId</a:t>
            </a:r>
            <a:r>
              <a:rPr lang="en-US" sz="1600" dirty="0"/>
              <a:t>” attributes to </a:t>
            </a:r>
            <a:r>
              <a:rPr lang="en-US" sz="1600" dirty="0" err="1"/>
              <a:t>AffectedVnfc</a:t>
            </a:r>
            <a:r>
              <a:rPr lang="en-US" sz="1600" dirty="0"/>
              <a:t>, </a:t>
            </a:r>
            <a:r>
              <a:rPr lang="en-US" sz="1600" dirty="0" err="1"/>
              <a:t>AffectedVirtualLink</a:t>
            </a:r>
            <a:r>
              <a:rPr lang="en-US" sz="1600" dirty="0"/>
              <a:t> and </a:t>
            </a:r>
            <a:r>
              <a:rPr lang="en-US" sz="1600" dirty="0" err="1"/>
              <a:t>AffectedVirtualStorage</a:t>
            </a:r>
            <a:r>
              <a:rPr lang="en-US" sz="1600" dirty="0"/>
              <a:t> to improve correlation of </a:t>
            </a:r>
            <a:r>
              <a:rPr lang="en-US" sz="1600" dirty="0" err="1"/>
              <a:t>VnfInstance</a:t>
            </a:r>
            <a:r>
              <a:rPr lang="en-US" sz="1600" dirty="0"/>
              <a:t> with information exchanged during granting </a:t>
            </a:r>
          </a:p>
          <a:p>
            <a:pPr marL="285750" indent="-285750">
              <a:spcBef>
                <a:spcPts val="600"/>
              </a:spcBef>
              <a:buFont typeface="Arial" panose="020B0604020202020204" pitchFamily="34" charset="0"/>
              <a:buChar char="•"/>
            </a:pPr>
            <a:r>
              <a:rPr lang="en-US" sz="1600" dirty="0"/>
              <a:t>Deprecate the direct “</a:t>
            </a:r>
            <a:r>
              <a:rPr lang="en-US" sz="1600" dirty="0" err="1"/>
              <a:t>UnresolvableFail</a:t>
            </a:r>
            <a:r>
              <a:rPr lang="en-US" sz="1600" dirty="0"/>
              <a:t>” transition from "PROCESSING" into "FAILED" in the state model of an LCM operation occurrence</a:t>
            </a:r>
          </a:p>
        </p:txBody>
      </p:sp>
    </p:spTree>
    <p:extLst>
      <p:ext uri="{BB962C8B-B14F-4D97-AF65-F5344CB8AC3E}">
        <p14:creationId xmlns:p14="http://schemas.microsoft.com/office/powerpoint/2010/main" val="362753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BA26-C70F-4145-960A-84BD70620FBF}"/>
              </a:ext>
            </a:extLst>
          </p:cNvPr>
          <p:cNvSpPr>
            <a:spLocks noGrp="1"/>
          </p:cNvSpPr>
          <p:nvPr>
            <p:ph type="title"/>
          </p:nvPr>
        </p:nvSpPr>
        <p:spPr/>
        <p:txBody>
          <a:bodyPr/>
          <a:lstStyle/>
          <a:p>
            <a:r>
              <a:rPr lang="en-US" dirty="0"/>
              <a:t>SOL003 ed271 (2/3)</a:t>
            </a:r>
          </a:p>
        </p:txBody>
      </p:sp>
      <p:sp>
        <p:nvSpPr>
          <p:cNvPr id="3" name="Content Placeholder 2">
            <a:extLst>
              <a:ext uri="{FF2B5EF4-FFF2-40B4-BE49-F238E27FC236}">
                <a16:creationId xmlns:a16="http://schemas.microsoft.com/office/drawing/2014/main" id="{F476315B-D3F6-4EA5-88BD-28168734A28C}"/>
              </a:ext>
            </a:extLst>
          </p:cNvPr>
          <p:cNvSpPr>
            <a:spLocks noGrp="1"/>
          </p:cNvSpPr>
          <p:nvPr>
            <p:ph sz="quarter" idx="10"/>
          </p:nvPr>
        </p:nvSpPr>
        <p:spPr>
          <a:xfrm>
            <a:off x="609758" y="1600571"/>
            <a:ext cx="11225625" cy="4680000"/>
          </a:xfrm>
        </p:spPr>
        <p:txBody>
          <a:bodyPr/>
          <a:lstStyle/>
          <a:p>
            <a:pPr>
              <a:spcBef>
                <a:spcPts val="600"/>
              </a:spcBef>
            </a:pPr>
            <a:r>
              <a:rPr lang="en-US" sz="1600" b="1" dirty="0"/>
              <a:t>VNF Performance management API</a:t>
            </a:r>
          </a:p>
          <a:p>
            <a:pPr marL="285750" indent="-285750">
              <a:spcBef>
                <a:spcPts val="600"/>
              </a:spcBef>
              <a:buFont typeface="Arial" panose="020B0604020202020204" pitchFamily="34" charset="0"/>
              <a:buChar char="•"/>
            </a:pPr>
            <a:r>
              <a:rPr lang="en-US" sz="1600" dirty="0"/>
              <a:t>Remove the “Subscriptions” and “Individual subscription” resources. The management of callback information is now included in the management of thresholds and PM jobs, and is allowed to be updated with PATCH. </a:t>
            </a:r>
          </a:p>
          <a:p>
            <a:pPr marL="285750" indent="-285750">
              <a:spcBef>
                <a:spcPts val="600"/>
              </a:spcBef>
              <a:buFont typeface="Arial" panose="020B0604020202020204" pitchFamily="34" charset="0"/>
              <a:buChar char="•"/>
            </a:pPr>
            <a:r>
              <a:rPr lang="en-US" sz="1600" dirty="0"/>
              <a:t>The way performance measurements are referenced has been updated to V 2.7.1 of the measurement specification (IFA027). As opposed to previous versions, a general model of structured measurements is now used that allows to use measured objects, or measured objects and related sub-objects</a:t>
            </a:r>
          </a:p>
          <a:p>
            <a:pPr marL="285750" indent="-285750">
              <a:spcBef>
                <a:spcPts val="600"/>
              </a:spcBef>
              <a:buFont typeface="Arial" panose="020B0604020202020204" pitchFamily="34" charset="0"/>
              <a:buChar char="•"/>
            </a:pPr>
            <a:r>
              <a:rPr lang="en-US" sz="1600" dirty="0"/>
              <a:t>The two changes above constitute major, non-backwards-compatible changes which have led to updating the API version (</a:t>
            </a:r>
            <a:r>
              <a:rPr lang="en-US" sz="1600" dirty="0" err="1"/>
              <a:t>semver</a:t>
            </a:r>
            <a:r>
              <a:rPr lang="en-US" sz="1600" dirty="0"/>
              <a:t>) to V 2.0.0</a:t>
            </a:r>
          </a:p>
          <a:p>
            <a:pPr>
              <a:spcBef>
                <a:spcPts val="600"/>
              </a:spcBef>
            </a:pPr>
            <a:r>
              <a:rPr lang="en-US" sz="1600" b="1" dirty="0"/>
              <a:t>VNF Fault management API</a:t>
            </a:r>
          </a:p>
          <a:p>
            <a:pPr marL="285750" indent="-28575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a:p>
            <a:pPr marL="285750" indent="-285750">
              <a:spcBef>
                <a:spcPts val="600"/>
              </a:spcBef>
              <a:buFont typeface="Arial" panose="020B0604020202020204" pitchFamily="34" charset="0"/>
              <a:buChar char="•"/>
            </a:pPr>
            <a:r>
              <a:rPr lang="en-US" sz="1600" dirty="0"/>
              <a:t>Added an “</a:t>
            </a:r>
            <a:r>
              <a:rPr lang="en-US" sz="1600" dirty="0" err="1"/>
              <a:t>alarmAcknowledgedTime</a:t>
            </a:r>
            <a:r>
              <a:rPr lang="en-US" sz="1600" dirty="0"/>
              <a:t>” attribute to the “Alarm” data structure</a:t>
            </a:r>
          </a:p>
          <a:p>
            <a:pPr marL="285750" indent="-285750">
              <a:spcBef>
                <a:spcPts val="600"/>
              </a:spcBef>
              <a:buFont typeface="Arial" panose="020B0604020202020204" pitchFamily="34" charset="0"/>
              <a:buChar char="•"/>
            </a:pPr>
            <a:r>
              <a:rPr lang="en-US" sz="1600" dirty="0"/>
              <a:t>Allowed to omit the “</a:t>
            </a:r>
            <a:r>
              <a:rPr lang="en-US" sz="1600" dirty="0" err="1"/>
              <a:t>rootCauseFaultyResource</a:t>
            </a:r>
            <a:r>
              <a:rPr lang="en-US" sz="1600" dirty="0"/>
              <a:t>” attribute in case the alarm does not affect virtualized resources</a:t>
            </a:r>
          </a:p>
          <a:p>
            <a:pPr marL="285750" indent="-285750">
              <a:spcBef>
                <a:spcPts val="600"/>
              </a:spcBef>
              <a:buFont typeface="Arial" panose="020B0604020202020204" pitchFamily="34" charset="0"/>
              <a:buChar char="•"/>
            </a:pPr>
            <a:r>
              <a:rPr lang="en-US" sz="1600" dirty="0"/>
              <a:t>It is allowed now to reset an Alarm in “ACKNOWLEDGED” state to “UNACKNOWLEDGED” state</a:t>
            </a:r>
          </a:p>
          <a:p>
            <a:pPr>
              <a:spcBef>
                <a:spcPts val="600"/>
              </a:spcBef>
            </a:pPr>
            <a:r>
              <a:rPr lang="en-US" sz="1600" b="1" dirty="0"/>
              <a:t>VNF Indicator API</a:t>
            </a:r>
          </a:p>
          <a:p>
            <a:pPr marL="285750" indent="-28575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p:txBody>
      </p:sp>
    </p:spTree>
    <p:extLst>
      <p:ext uri="{BB962C8B-B14F-4D97-AF65-F5344CB8AC3E}">
        <p14:creationId xmlns:p14="http://schemas.microsoft.com/office/powerpoint/2010/main" val="26701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BA26-C70F-4145-960A-84BD70620FBF}"/>
              </a:ext>
            </a:extLst>
          </p:cNvPr>
          <p:cNvSpPr>
            <a:spLocks noGrp="1"/>
          </p:cNvSpPr>
          <p:nvPr>
            <p:ph type="title"/>
          </p:nvPr>
        </p:nvSpPr>
        <p:spPr/>
        <p:txBody>
          <a:bodyPr/>
          <a:lstStyle/>
          <a:p>
            <a:r>
              <a:rPr lang="en-US" dirty="0"/>
              <a:t>SOL003 ed271 (3/3)</a:t>
            </a:r>
          </a:p>
        </p:txBody>
      </p:sp>
      <p:sp>
        <p:nvSpPr>
          <p:cNvPr id="3" name="Content Placeholder 2">
            <a:extLst>
              <a:ext uri="{FF2B5EF4-FFF2-40B4-BE49-F238E27FC236}">
                <a16:creationId xmlns:a16="http://schemas.microsoft.com/office/drawing/2014/main" id="{F476315B-D3F6-4EA5-88BD-28168734A28C}"/>
              </a:ext>
            </a:extLst>
          </p:cNvPr>
          <p:cNvSpPr>
            <a:spLocks noGrp="1"/>
          </p:cNvSpPr>
          <p:nvPr>
            <p:ph sz="quarter" idx="10"/>
          </p:nvPr>
        </p:nvSpPr>
        <p:spPr/>
        <p:txBody>
          <a:bodyPr/>
          <a:lstStyle/>
          <a:p>
            <a:pPr>
              <a:spcBef>
                <a:spcPts val="600"/>
              </a:spcBef>
            </a:pPr>
            <a:r>
              <a:rPr lang="en-US" sz="1600" b="1" dirty="0"/>
              <a:t>Granting API</a:t>
            </a:r>
          </a:p>
          <a:p>
            <a:pPr marL="285750" indent="-285750">
              <a:spcBef>
                <a:spcPts val="600"/>
              </a:spcBef>
              <a:buFont typeface="Arial" panose="020B0604020202020204" pitchFamily="34" charset="0"/>
              <a:buChar char="•"/>
            </a:pPr>
            <a:r>
              <a:rPr lang="en-US" sz="1600" dirty="0"/>
              <a:t>Clarify that external virtual links that are unchanged do not need to be passed in the granting response </a:t>
            </a:r>
          </a:p>
          <a:p>
            <a:pPr>
              <a:spcBef>
                <a:spcPts val="600"/>
              </a:spcBef>
            </a:pPr>
            <a:r>
              <a:rPr lang="en-US" sz="1600" dirty="0"/>
              <a:t>VNF </a:t>
            </a:r>
            <a:r>
              <a:rPr lang="en-US" sz="1600" dirty="0" err="1"/>
              <a:t>Pkgm</a:t>
            </a:r>
            <a:r>
              <a:rPr lang="en-US" sz="1600" dirty="0"/>
              <a:t> API</a:t>
            </a:r>
          </a:p>
          <a:p>
            <a:pPr marL="285750" indent="-285750">
              <a:spcBef>
                <a:spcPts val="600"/>
              </a:spcBef>
              <a:buFont typeface="Arial" panose="020B0604020202020204" pitchFamily="34" charset="0"/>
              <a:buChar char="•"/>
            </a:pPr>
            <a:r>
              <a:rPr lang="en-US" sz="1600" dirty="0"/>
              <a:t>Added full support for security information per individual artifact</a:t>
            </a:r>
          </a:p>
          <a:p>
            <a:pPr marL="285750" indent="-285750">
              <a:spcBef>
                <a:spcPts val="600"/>
              </a:spcBef>
              <a:buFont typeface="Arial" panose="020B0604020202020204" pitchFamily="34" charset="0"/>
              <a:buChar char="•"/>
            </a:pPr>
            <a:r>
              <a:rPr lang="en-US" sz="1600" dirty="0"/>
              <a:t>Added full support for external artifacts</a:t>
            </a:r>
          </a:p>
          <a:p>
            <a:pPr marL="285750" indent="-285750">
              <a:spcBef>
                <a:spcPts val="600"/>
              </a:spcBef>
              <a:buFont typeface="Arial" panose="020B0604020202020204" pitchFamily="34" charset="0"/>
              <a:buChar char="•"/>
            </a:pPr>
            <a:r>
              <a:rPr lang="en-US" sz="1600" dirty="0"/>
              <a:t>Allow definition of repository to download external artifacts from</a:t>
            </a:r>
          </a:p>
          <a:p>
            <a:pPr marL="285750" indent="-285750">
              <a:spcBef>
                <a:spcPts val="600"/>
              </a:spcBef>
              <a:buFont typeface="Arial" panose="020B0604020202020204" pitchFamily="34" charset="0"/>
              <a:buChar char="•"/>
            </a:pPr>
            <a:r>
              <a:rPr lang="en-US" sz="1600" dirty="0"/>
              <a:t>Modified package state model</a:t>
            </a:r>
          </a:p>
          <a:p>
            <a:pPr marL="285750" indent="-285750">
              <a:spcBef>
                <a:spcPts val="600"/>
              </a:spcBef>
              <a:buFont typeface="Arial" panose="020B0604020202020204" pitchFamily="34" charset="0"/>
              <a:buChar char="•"/>
            </a:pPr>
            <a:r>
              <a:rPr lang="en-US" sz="1600" dirty="0"/>
              <a:t>Added a resource that allows access to the VNF package manifest</a:t>
            </a:r>
          </a:p>
          <a:p>
            <a:pPr marL="285750" indent="-285750">
              <a:spcBef>
                <a:spcPts val="600"/>
              </a:spcBef>
              <a:buFont typeface="Arial" panose="020B0604020202020204" pitchFamily="34" charset="0"/>
              <a:buChar char="•"/>
            </a:pPr>
            <a:r>
              <a:rPr lang="en-US" sz="1600" dirty="0"/>
              <a:t>Added support for bulk-fetching of artifacts</a:t>
            </a:r>
          </a:p>
          <a:p>
            <a:pPr marL="285750" indent="-285750">
              <a:spcBef>
                <a:spcPts val="600"/>
              </a:spcBef>
              <a:buFont typeface="Arial" panose="020B0604020202020204" pitchFamily="34" charset="0"/>
              <a:buChar char="•"/>
            </a:pPr>
            <a:r>
              <a:rPr lang="en-US" sz="1600" dirty="0"/>
              <a:t>Added an attribute “</a:t>
            </a:r>
            <a:r>
              <a:rPr lang="en-US" sz="1600" dirty="0" err="1"/>
              <a:t>onboardingFailureDetails</a:t>
            </a:r>
            <a:r>
              <a:rPr lang="en-US" sz="1600" dirty="0"/>
              <a:t>” that allows to expose onboarding failure details</a:t>
            </a:r>
          </a:p>
          <a:p>
            <a:pPr marL="285750" indent="-28575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a:p>
            <a:pPr marL="285750" indent="-285750">
              <a:spcBef>
                <a:spcPts val="600"/>
              </a:spcBef>
              <a:buFont typeface="Arial" panose="020B0604020202020204" pitchFamily="34" charset="0"/>
              <a:buChar char="•"/>
            </a:pPr>
            <a:r>
              <a:rPr lang="en-US" sz="1600" dirty="0"/>
              <a:t>The changes above constitute major, non-backwards-compatible changes which have led to updating the API version (</a:t>
            </a:r>
            <a:r>
              <a:rPr lang="en-US" sz="1600" dirty="0" err="1"/>
              <a:t>semver</a:t>
            </a:r>
            <a:r>
              <a:rPr lang="en-US" sz="1600" dirty="0"/>
              <a:t>) to V 2.0.0</a:t>
            </a:r>
          </a:p>
          <a:p>
            <a:pPr>
              <a:spcBef>
                <a:spcPts val="600"/>
              </a:spcBef>
            </a:pPr>
            <a:endParaRPr lang="en-US" sz="1600" dirty="0"/>
          </a:p>
        </p:txBody>
      </p:sp>
    </p:spTree>
    <p:extLst>
      <p:ext uri="{BB962C8B-B14F-4D97-AF65-F5344CB8AC3E}">
        <p14:creationId xmlns:p14="http://schemas.microsoft.com/office/powerpoint/2010/main" val="273236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B8C2-21DB-4BFD-BDC4-3B65F8FF3A35}"/>
              </a:ext>
            </a:extLst>
          </p:cNvPr>
          <p:cNvSpPr>
            <a:spLocks noGrp="1"/>
          </p:cNvSpPr>
          <p:nvPr>
            <p:ph type="title"/>
          </p:nvPr>
        </p:nvSpPr>
        <p:spPr/>
        <p:txBody>
          <a:bodyPr/>
          <a:lstStyle/>
          <a:p>
            <a:r>
              <a:rPr lang="en-US" dirty="0"/>
              <a:t>SOL005 ed271 (1/6)</a:t>
            </a:r>
          </a:p>
        </p:txBody>
      </p:sp>
      <p:sp>
        <p:nvSpPr>
          <p:cNvPr id="3" name="Content Placeholder 2">
            <a:extLst>
              <a:ext uri="{FF2B5EF4-FFF2-40B4-BE49-F238E27FC236}">
                <a16:creationId xmlns:a16="http://schemas.microsoft.com/office/drawing/2014/main" id="{FD4270C3-0641-45C8-AE91-807BD60805F0}"/>
              </a:ext>
            </a:extLst>
          </p:cNvPr>
          <p:cNvSpPr>
            <a:spLocks noGrp="1"/>
          </p:cNvSpPr>
          <p:nvPr>
            <p:ph sz="quarter" idx="10"/>
          </p:nvPr>
        </p:nvSpPr>
        <p:spPr/>
        <p:txBody>
          <a:bodyPr/>
          <a:lstStyle/>
          <a:p>
            <a:pPr>
              <a:spcBef>
                <a:spcPts val="600"/>
              </a:spcBef>
            </a:pPr>
            <a:r>
              <a:rPr lang="en-US" sz="1600" b="1" dirty="0">
                <a:latin typeface="Calibri" panose="020F0502020204030204" pitchFamily="34" charset="0"/>
                <a:ea typeface="Calibri" panose="020F0502020204030204" pitchFamily="34" charset="0"/>
                <a:cs typeface="Times New Roman" panose="02020603050405020304" pitchFamily="18" charset="0"/>
              </a:rPr>
              <a:t>NSD Management interface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 case of the Range header is present in the request and the NFVO does not support responding to range requests with a 206 response, it shall return a 200 OK response instead</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new value “ERROR” has been added to “</a:t>
            </a:r>
            <a:r>
              <a:rPr lang="en-US" sz="1600" dirty="0" err="1">
                <a:latin typeface="Calibri" panose="020F0502020204030204" pitchFamily="34" charset="0"/>
                <a:ea typeface="Calibri" panose="020F0502020204030204" pitchFamily="34" charset="0"/>
                <a:cs typeface="Times New Roman" panose="02020603050405020304" pitchFamily="18" charset="0"/>
              </a:rPr>
              <a:t>PnfdOnboardingStateType</a:t>
            </a:r>
            <a:r>
              <a:rPr lang="en-US" sz="1600" dirty="0">
                <a:latin typeface="Calibri" panose="020F0502020204030204" pitchFamily="34" charset="0"/>
                <a:ea typeface="Calibri" panose="020F0502020204030204" pitchFamily="34" charset="0"/>
                <a:cs typeface="Times New Roman" panose="02020603050405020304" pitchFamily="18" charset="0"/>
              </a:rPr>
              <a:t>” enumeration type. Updated the flow of the uploading of PNFD content</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new value “ERROR” has been added to “</a:t>
            </a:r>
            <a:r>
              <a:rPr lang="en-US" sz="1600" dirty="0" err="1">
                <a:latin typeface="Calibri" panose="020F0502020204030204" pitchFamily="34" charset="0"/>
                <a:ea typeface="Calibri" panose="020F0502020204030204" pitchFamily="34" charset="0"/>
                <a:cs typeface="Times New Roman" panose="02020603050405020304" pitchFamily="18" charset="0"/>
              </a:rPr>
              <a:t>NsdOnboardingStateType</a:t>
            </a:r>
            <a:r>
              <a:rPr lang="en-US" sz="1600" dirty="0">
                <a:latin typeface="Calibri" panose="020F0502020204030204" pitchFamily="34" charset="0"/>
                <a:ea typeface="Calibri" panose="020F0502020204030204" pitchFamily="34" charset="0"/>
                <a:cs typeface="Times New Roman" panose="02020603050405020304" pitchFamily="18" charset="0"/>
              </a:rPr>
              <a:t>” enumeration type. Updated the flow of the uploading of NSD content</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Introduction of changes in the resource structure, new operations and changes in the existing operations of the NSD Management and PNFD Archive Management interfaces to support correctly the PNF Archive file and align the NSD file management, PNFD archive management and VNF Package management</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PATCH method – the Content-Type header has been set to "application/</a:t>
            </a:r>
            <a:r>
              <a:rPr lang="en-US" sz="1600" dirty="0" err="1">
                <a:latin typeface="Calibri" panose="020F0502020204030204" pitchFamily="34" charset="0"/>
                <a:ea typeface="Calibri" panose="020F0502020204030204" pitchFamily="34" charset="0"/>
                <a:cs typeface="Times New Roman" panose="02020603050405020304" pitchFamily="18" charset="0"/>
              </a:rPr>
              <a:t>merge-patch+json</a:t>
            </a:r>
            <a:r>
              <a:rPr lang="en-US" sz="1600" dirty="0">
                <a:latin typeface="Calibri" panose="020F0502020204030204" pitchFamily="34" charset="0"/>
                <a:ea typeface="Calibri" panose="020F0502020204030204" pitchFamily="34" charset="0"/>
                <a:cs typeface="Times New Roman" panose="02020603050405020304" pitchFamily="18" charset="0"/>
              </a:rPr>
              <a:t>" according to IETF RFC 7396</a:t>
            </a:r>
          </a:p>
          <a:p>
            <a:pPr>
              <a:spcBef>
                <a:spcPts val="600"/>
              </a:spcBef>
            </a:pPr>
            <a:r>
              <a:rPr lang="en-US" sz="1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94745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B8C2-21DB-4BFD-BDC4-3B65F8FF3A35}"/>
              </a:ext>
            </a:extLst>
          </p:cNvPr>
          <p:cNvSpPr>
            <a:spLocks noGrp="1"/>
          </p:cNvSpPr>
          <p:nvPr>
            <p:ph type="title"/>
          </p:nvPr>
        </p:nvSpPr>
        <p:spPr/>
        <p:txBody>
          <a:bodyPr/>
          <a:lstStyle/>
          <a:p>
            <a:r>
              <a:rPr lang="en-US" dirty="0"/>
              <a:t>SOL005 ed271 (2/6)</a:t>
            </a:r>
          </a:p>
        </p:txBody>
      </p:sp>
      <p:sp>
        <p:nvSpPr>
          <p:cNvPr id="3" name="Content Placeholder 2">
            <a:extLst>
              <a:ext uri="{FF2B5EF4-FFF2-40B4-BE49-F238E27FC236}">
                <a16:creationId xmlns:a16="http://schemas.microsoft.com/office/drawing/2014/main" id="{FD4270C3-0641-45C8-AE91-807BD60805F0}"/>
              </a:ext>
            </a:extLst>
          </p:cNvPr>
          <p:cNvSpPr>
            <a:spLocks noGrp="1"/>
          </p:cNvSpPr>
          <p:nvPr>
            <p:ph sz="quarter" idx="10"/>
          </p:nvPr>
        </p:nvSpPr>
        <p:spPr/>
        <p:txBody>
          <a:bodyPr/>
          <a:lstStyle/>
          <a:p>
            <a:pPr>
              <a:spcBef>
                <a:spcPts val="600"/>
              </a:spcBef>
            </a:pPr>
            <a:r>
              <a:rPr lang="en-US" sz="1600" b="1" dirty="0">
                <a:latin typeface="Calibri" panose="020F0502020204030204" pitchFamily="34" charset="0"/>
                <a:ea typeface="Calibri" panose="020F0502020204030204" pitchFamily="34" charset="0"/>
                <a:cs typeface="Times New Roman" panose="02020603050405020304" pitchFamily="18" charset="0"/>
              </a:rPr>
              <a:t>NS Lifecycle Management interface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a:t>
            </a:r>
            <a:r>
              <a:rPr lang="en-US" sz="1600" dirty="0" err="1">
                <a:latin typeface="Calibri" panose="020F0502020204030204" pitchFamily="34" charset="0"/>
                <a:ea typeface="Calibri" panose="020F0502020204030204" pitchFamily="34" charset="0"/>
                <a:cs typeface="Times New Roman" panose="02020603050405020304" pitchFamily="18" charset="0"/>
              </a:rPr>
              <a:t>vnfConfigurableProperties</a:t>
            </a:r>
            <a:r>
              <a:rPr lang="en-US" sz="1600" dirty="0">
                <a:latin typeface="Calibri" panose="020F0502020204030204" pitchFamily="34" charset="0"/>
                <a:ea typeface="Calibri" panose="020F0502020204030204" pitchFamily="34" charset="0"/>
                <a:cs typeface="Times New Roman" panose="02020603050405020304" pitchFamily="18" charset="0"/>
              </a:rPr>
              <a:t>” attribute has been added in “</a:t>
            </a:r>
            <a:r>
              <a:rPr lang="en-US" sz="1600" dirty="0" err="1">
                <a:latin typeface="Calibri" panose="020F0502020204030204" pitchFamily="34" charset="0"/>
                <a:ea typeface="Calibri" panose="020F0502020204030204" pitchFamily="34" charset="0"/>
                <a:cs typeface="Times New Roman" panose="02020603050405020304" pitchFamily="18" charset="0"/>
              </a:rPr>
              <a:t>ParamsForVnf</a:t>
            </a:r>
            <a:r>
              <a:rPr lang="en-US" sz="1600" dirty="0">
                <a:latin typeface="Calibri" panose="020F0502020204030204" pitchFamily="34" charset="0"/>
                <a:ea typeface="Calibri" panose="020F0502020204030204" pitchFamily="34" charset="0"/>
                <a:cs typeface="Times New Roman" panose="02020603050405020304" pitchFamily="18" charset="0"/>
              </a:rPr>
              <a:t>” and “</a:t>
            </a:r>
            <a:r>
              <a:rPr lang="en-US" sz="1600" dirty="0" err="1">
                <a:latin typeface="Calibri" panose="020F0502020204030204" pitchFamily="34" charset="0"/>
                <a:ea typeface="Calibri" panose="020F0502020204030204" pitchFamily="34" charset="0"/>
                <a:cs typeface="Times New Roman" panose="02020603050405020304" pitchFamily="18" charset="0"/>
              </a:rPr>
              <a:t>InstantiateVnfData</a:t>
            </a:r>
            <a:r>
              <a:rPr lang="en-US" sz="1600" dirty="0">
                <a:latin typeface="Calibri" panose="020F0502020204030204" pitchFamily="34" charset="0"/>
                <a:ea typeface="Calibri" panose="020F0502020204030204" pitchFamily="34" charset="0"/>
                <a:cs typeface="Times New Roman" panose="02020603050405020304" pitchFamily="18" charset="0"/>
              </a:rPr>
              <a:t>” data types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Alignment of LCM flows with SOL003</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Addition of “</a:t>
            </a:r>
            <a:r>
              <a:rPr lang="en-US" sz="1600" dirty="0" err="1">
                <a:latin typeface="Calibri" panose="020F0502020204030204" pitchFamily="34" charset="0"/>
                <a:ea typeface="Calibri" panose="020F0502020204030204" pitchFamily="34" charset="0"/>
                <a:cs typeface="Times New Roman" panose="02020603050405020304" pitchFamily="18" charset="0"/>
              </a:rPr>
              <a:t>locationConstraints</a:t>
            </a:r>
            <a:r>
              <a:rPr lang="en-US" sz="1600" dirty="0">
                <a:latin typeface="Calibri" panose="020F0502020204030204" pitchFamily="34" charset="0"/>
                <a:ea typeface="Calibri" panose="020F0502020204030204" pitchFamily="34" charset="0"/>
                <a:cs typeface="Times New Roman" panose="02020603050405020304" pitchFamily="18" charset="0"/>
              </a:rPr>
              <a:t>” attribute in “</a:t>
            </a:r>
            <a:r>
              <a:rPr lang="en-US" sz="1600" dirty="0" err="1">
                <a:latin typeface="Calibri" panose="020F0502020204030204" pitchFamily="34" charset="0"/>
                <a:ea typeface="Calibri" panose="020F0502020204030204" pitchFamily="34" charset="0"/>
                <a:cs typeface="Times New Roman" panose="02020603050405020304" pitchFamily="18" charset="0"/>
              </a:rPr>
              <a:t>InstantiateVnfData</a:t>
            </a:r>
            <a:r>
              <a:rPr lang="en-US" sz="1600" dirty="0">
                <a:latin typeface="Calibri" panose="020F0502020204030204" pitchFamily="34" charset="0"/>
                <a:ea typeface="Calibri" panose="020F0502020204030204" pitchFamily="34" charset="0"/>
                <a:cs typeface="Times New Roman" panose="02020603050405020304" pitchFamily="18" charset="0"/>
              </a:rPr>
              <a:t>” data type and “</a:t>
            </a:r>
            <a:r>
              <a:rPr lang="en-US" sz="1600" dirty="0" err="1">
                <a:latin typeface="Calibri" panose="020F0502020204030204" pitchFamily="34" charset="0"/>
                <a:ea typeface="Calibri" panose="020F0502020204030204" pitchFamily="34" charset="0"/>
                <a:cs typeface="Times New Roman" panose="02020603050405020304" pitchFamily="18" charset="0"/>
              </a:rPr>
              <a:t>additionalParam</a:t>
            </a:r>
            <a:r>
              <a:rPr lang="en-US" sz="1600" dirty="0">
                <a:latin typeface="Calibri" panose="020F0502020204030204" pitchFamily="34" charset="0"/>
                <a:ea typeface="Calibri" panose="020F0502020204030204" pitchFamily="34" charset="0"/>
                <a:cs typeface="Times New Roman" panose="02020603050405020304" pitchFamily="18" charset="0"/>
              </a:rPr>
              <a:t>” attribute in “</a:t>
            </a:r>
            <a:r>
              <a:rPr lang="en-US" sz="1600" dirty="0" err="1">
                <a:latin typeface="Calibri" panose="020F0502020204030204" pitchFamily="34" charset="0"/>
                <a:ea typeface="Calibri" panose="020F0502020204030204" pitchFamily="34" charset="0"/>
                <a:cs typeface="Times New Roman" panose="02020603050405020304" pitchFamily="18" charset="0"/>
              </a:rPr>
              <a:t>OperateVnfData</a:t>
            </a:r>
            <a:r>
              <a:rPr lang="en-US" sz="1600" dirty="0">
                <a:latin typeface="Calibri" panose="020F0502020204030204" pitchFamily="34" charset="0"/>
                <a:ea typeface="Calibri" panose="020F0502020204030204" pitchFamily="34" charset="0"/>
                <a:cs typeface="Times New Roman" panose="02020603050405020304" pitchFamily="18" charset="0"/>
              </a:rPr>
              <a:t>” data type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Addition of the “id” attribute in some Notifications datatypes (</a:t>
            </a:r>
            <a:r>
              <a:rPr lang="en-US" sz="1600" dirty="0" err="1">
                <a:latin typeface="Calibri" panose="020F0502020204030204" pitchFamily="34" charset="0"/>
                <a:ea typeface="Calibri" panose="020F0502020204030204" pitchFamily="34" charset="0"/>
                <a:cs typeface="Times New Roman" panose="02020603050405020304" pitchFamily="18" charset="0"/>
              </a:rPr>
              <a:t>NsIdentifierCreationNotification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NsInstanceDeletionNotification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NsChangeNotification</a:t>
            </a:r>
            <a:r>
              <a:rPr lang="en-US" sz="16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Added 4 new attributes into “</a:t>
            </a:r>
            <a:r>
              <a:rPr lang="en-US" sz="1600" dirty="0" err="1">
                <a:latin typeface="Calibri" panose="020F0502020204030204" pitchFamily="34" charset="0"/>
                <a:ea typeface="Calibri" panose="020F0502020204030204" pitchFamily="34" charset="0"/>
                <a:cs typeface="Times New Roman" panose="02020603050405020304" pitchFamily="18" charset="0"/>
              </a:rPr>
              <a:t>ParamsForVnf</a:t>
            </a:r>
            <a:r>
              <a:rPr lang="en-US" sz="1600" dirty="0">
                <a:latin typeface="Calibri" panose="020F0502020204030204" pitchFamily="34" charset="0"/>
                <a:ea typeface="Calibri" panose="020F0502020204030204" pitchFamily="34" charset="0"/>
                <a:cs typeface="Times New Roman" panose="02020603050405020304" pitchFamily="18" charset="0"/>
              </a:rPr>
              <a:t>” data type</a:t>
            </a:r>
          </a:p>
          <a:p>
            <a:pPr>
              <a:spcBef>
                <a:spcPts val="600"/>
              </a:spcBef>
            </a:pPr>
            <a:r>
              <a:rPr lang="en-US" sz="1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8592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B8C2-21DB-4BFD-BDC4-3B65F8FF3A35}"/>
              </a:ext>
            </a:extLst>
          </p:cNvPr>
          <p:cNvSpPr>
            <a:spLocks noGrp="1"/>
          </p:cNvSpPr>
          <p:nvPr>
            <p:ph type="title"/>
          </p:nvPr>
        </p:nvSpPr>
        <p:spPr/>
        <p:txBody>
          <a:bodyPr/>
          <a:lstStyle/>
          <a:p>
            <a:r>
              <a:rPr lang="en-US" dirty="0"/>
              <a:t>SOL005 ed271 (3/6)</a:t>
            </a:r>
          </a:p>
        </p:txBody>
      </p:sp>
      <p:sp>
        <p:nvSpPr>
          <p:cNvPr id="3" name="Content Placeholder 2">
            <a:extLst>
              <a:ext uri="{FF2B5EF4-FFF2-40B4-BE49-F238E27FC236}">
                <a16:creationId xmlns:a16="http://schemas.microsoft.com/office/drawing/2014/main" id="{FD4270C3-0641-45C8-AE91-807BD60805F0}"/>
              </a:ext>
            </a:extLst>
          </p:cNvPr>
          <p:cNvSpPr>
            <a:spLocks noGrp="1"/>
          </p:cNvSpPr>
          <p:nvPr>
            <p:ph sz="quarter" idx="10"/>
          </p:nvPr>
        </p:nvSpPr>
        <p:spPr/>
        <p:txBody>
          <a:bodyPr/>
          <a:lstStyle/>
          <a:p>
            <a:pPr>
              <a:spcBef>
                <a:spcPts val="600"/>
              </a:spcBef>
            </a:pPr>
            <a:r>
              <a:rPr lang="en-US" sz="1600" b="1" dirty="0">
                <a:latin typeface="Calibri" panose="020F0502020204030204" pitchFamily="34" charset="0"/>
                <a:ea typeface="Calibri" panose="020F0502020204030204" pitchFamily="34" charset="0"/>
                <a:cs typeface="Times New Roman" panose="02020603050405020304" pitchFamily="18" charset="0"/>
              </a:rPr>
              <a:t>NS Performance Management interface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Added “</a:t>
            </a:r>
            <a:r>
              <a:rPr lang="en-US" sz="1600" dirty="0" err="1">
                <a:latin typeface="Calibri" panose="020F0502020204030204" pitchFamily="34" charset="0"/>
                <a:ea typeface="Calibri" panose="020F0502020204030204" pitchFamily="34" charset="0"/>
                <a:cs typeface="Times New Roman" panose="02020603050405020304" pitchFamily="18" charset="0"/>
              </a:rPr>
              <a:t>objectType</a:t>
            </a:r>
            <a:r>
              <a:rPr lang="en-US" sz="1600" dirty="0">
                <a:latin typeface="Calibri" panose="020F0502020204030204" pitchFamily="34" charset="0"/>
                <a:ea typeface="Calibri" panose="020F0502020204030204" pitchFamily="34" charset="0"/>
                <a:cs typeface="Times New Roman" panose="02020603050405020304" pitchFamily="18" charset="0"/>
              </a:rPr>
              <a:t>” and “</a:t>
            </a:r>
            <a:r>
              <a:rPr lang="en-US" sz="1600" dirty="0" err="1">
                <a:latin typeface="Calibri" panose="020F0502020204030204" pitchFamily="34" charset="0"/>
                <a:ea typeface="Calibri" panose="020F0502020204030204" pitchFamily="34" charset="0"/>
                <a:cs typeface="Times New Roman" panose="02020603050405020304" pitchFamily="18" charset="0"/>
              </a:rPr>
              <a:t>subObjectInstanceIds</a:t>
            </a:r>
            <a:r>
              <a:rPr lang="en-US" sz="1600" dirty="0">
                <a:latin typeface="Calibri" panose="020F0502020204030204" pitchFamily="34" charset="0"/>
                <a:ea typeface="Calibri" panose="020F0502020204030204" pitchFamily="34" charset="0"/>
                <a:cs typeface="Times New Roman" panose="02020603050405020304" pitchFamily="18" charset="0"/>
              </a:rPr>
              <a:t>” attributes in several data types to align with IFA027</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Remove the “Subscriptions” and “Individual subscription” resources. The management of callback information is now included in the management of thresholds and PM jobs, and is allowed to be updated with PATCH. </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way performance measurements are referenced has been updated to V 2.7.1 of the measurement specification (IFA027). As opposed to previous versions, a general model of structured measurements is now used that allows to use measured objects, or measured objects and related sub-objects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two changes above constitute major, non-backwards-compatible changes which have led to updating the API version to V 2.0.0</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PATCH method – the Content-Type header has been set to "application/</a:t>
            </a:r>
            <a:r>
              <a:rPr lang="en-US" sz="1600" dirty="0" err="1">
                <a:latin typeface="Calibri" panose="020F0502020204030204" pitchFamily="34" charset="0"/>
                <a:ea typeface="Calibri" panose="020F0502020204030204" pitchFamily="34" charset="0"/>
                <a:cs typeface="Times New Roman" panose="02020603050405020304" pitchFamily="18" charset="0"/>
              </a:rPr>
              <a:t>merge-patch+json</a:t>
            </a:r>
            <a:r>
              <a:rPr lang="en-US" sz="1600" dirty="0">
                <a:latin typeface="Calibri" panose="020F0502020204030204" pitchFamily="34" charset="0"/>
                <a:ea typeface="Calibri" panose="020F0502020204030204" pitchFamily="34" charset="0"/>
                <a:cs typeface="Times New Roman" panose="02020603050405020304" pitchFamily="18" charset="0"/>
              </a:rPr>
              <a:t>" according to IETF RFC 7396</a:t>
            </a:r>
          </a:p>
          <a:p>
            <a:pPr>
              <a:spcBef>
                <a:spcPts val="600"/>
              </a:spcBef>
            </a:pPr>
            <a:r>
              <a:rPr lang="en-US" sz="1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0819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B8C2-21DB-4BFD-BDC4-3B65F8FF3A35}"/>
              </a:ext>
            </a:extLst>
          </p:cNvPr>
          <p:cNvSpPr>
            <a:spLocks noGrp="1"/>
          </p:cNvSpPr>
          <p:nvPr>
            <p:ph type="title"/>
          </p:nvPr>
        </p:nvSpPr>
        <p:spPr/>
        <p:txBody>
          <a:bodyPr/>
          <a:lstStyle/>
          <a:p>
            <a:r>
              <a:rPr lang="en-US" dirty="0"/>
              <a:t>SOL005 ed271 (4/6)</a:t>
            </a:r>
          </a:p>
        </p:txBody>
      </p:sp>
      <p:sp>
        <p:nvSpPr>
          <p:cNvPr id="3" name="Content Placeholder 2">
            <a:extLst>
              <a:ext uri="{FF2B5EF4-FFF2-40B4-BE49-F238E27FC236}">
                <a16:creationId xmlns:a16="http://schemas.microsoft.com/office/drawing/2014/main" id="{FD4270C3-0641-45C8-AE91-807BD60805F0}"/>
              </a:ext>
            </a:extLst>
          </p:cNvPr>
          <p:cNvSpPr>
            <a:spLocks noGrp="1"/>
          </p:cNvSpPr>
          <p:nvPr>
            <p:ph sz="quarter" idx="10"/>
          </p:nvPr>
        </p:nvSpPr>
        <p:spPr/>
        <p:txBody>
          <a:bodyPr/>
          <a:lstStyle/>
          <a:p>
            <a:pPr>
              <a:spcBef>
                <a:spcPts val="600"/>
              </a:spcBef>
            </a:pPr>
            <a:r>
              <a:rPr lang="en-US" sz="1600" b="1" dirty="0">
                <a:latin typeface="Calibri" panose="020F0502020204030204" pitchFamily="34" charset="0"/>
                <a:ea typeface="Calibri" panose="020F0502020204030204" pitchFamily="34" charset="0"/>
                <a:cs typeface="Times New Roman" panose="02020603050405020304" pitchFamily="18" charset="0"/>
              </a:rPr>
              <a:t>NS Fault Management interface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New “</a:t>
            </a:r>
            <a:r>
              <a:rPr lang="en-US" sz="1600" dirty="0" err="1">
                <a:latin typeface="Calibri" panose="020F0502020204030204" pitchFamily="34" charset="0"/>
                <a:ea typeface="Calibri" panose="020F0502020204030204" pitchFamily="34" charset="0"/>
                <a:cs typeface="Times New Roman" panose="02020603050405020304" pitchFamily="18" charset="0"/>
              </a:rPr>
              <a:t>alarmAcknowledgedTime</a:t>
            </a:r>
            <a:r>
              <a:rPr lang="en-US" sz="1600" dirty="0">
                <a:latin typeface="Calibri" panose="020F0502020204030204" pitchFamily="34" charset="0"/>
                <a:ea typeface="Calibri" panose="020F0502020204030204" pitchFamily="34" charset="0"/>
                <a:cs typeface="Times New Roman" panose="02020603050405020304" pitchFamily="18" charset="0"/>
              </a:rPr>
              <a:t>” attribute in “Alarm” data type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Mandatory to return a 422 error when the testing of the notification endpoint has failed during subscription process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Added an “</a:t>
            </a:r>
            <a:r>
              <a:rPr lang="en-US" sz="1600" dirty="0" err="1">
                <a:latin typeface="Calibri" panose="020F0502020204030204" pitchFamily="34" charset="0"/>
                <a:ea typeface="Calibri" panose="020F0502020204030204" pitchFamily="34" charset="0"/>
                <a:cs typeface="Times New Roman" panose="02020603050405020304" pitchFamily="18" charset="0"/>
              </a:rPr>
              <a:t>alarmAcknowledgedTime</a:t>
            </a:r>
            <a:r>
              <a:rPr lang="en-US" sz="1600" dirty="0">
                <a:latin typeface="Calibri" panose="020F0502020204030204" pitchFamily="34" charset="0"/>
                <a:ea typeface="Calibri" panose="020F0502020204030204" pitchFamily="34" charset="0"/>
                <a:cs typeface="Times New Roman" panose="02020603050405020304" pitchFamily="18" charset="0"/>
              </a:rPr>
              <a:t>” attribute to the “Alarm” data structure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Allowed to omit the “</a:t>
            </a:r>
            <a:r>
              <a:rPr lang="en-US" sz="1600" dirty="0" err="1">
                <a:latin typeface="Calibri" panose="020F0502020204030204" pitchFamily="34" charset="0"/>
                <a:ea typeface="Calibri" panose="020F0502020204030204" pitchFamily="34" charset="0"/>
                <a:cs typeface="Times New Roman" panose="02020603050405020304" pitchFamily="18" charset="0"/>
              </a:rPr>
              <a:t>rootCauseFaultyResource</a:t>
            </a:r>
            <a:r>
              <a:rPr lang="en-US" sz="1600" dirty="0">
                <a:latin typeface="Calibri" panose="020F0502020204030204" pitchFamily="34" charset="0"/>
                <a:ea typeface="Calibri" panose="020F0502020204030204" pitchFamily="34" charset="0"/>
                <a:cs typeface="Times New Roman" panose="02020603050405020304" pitchFamily="18" charset="0"/>
              </a:rPr>
              <a:t>” attribute in case the alarm does not affect </a:t>
            </a:r>
            <a:r>
              <a:rPr lang="en-US" sz="1600" dirty="0" err="1">
                <a:latin typeface="Calibri" panose="020F0502020204030204" pitchFamily="34" charset="0"/>
                <a:ea typeface="Calibri" panose="020F0502020204030204" pitchFamily="34" charset="0"/>
                <a:cs typeface="Times New Roman" panose="02020603050405020304" pitchFamily="18" charset="0"/>
              </a:rPr>
              <a:t>virtualiz</a:t>
            </a:r>
            <a:r>
              <a:rPr lang="en-US" sz="1600" dirty="0">
                <a:latin typeface="Calibri" panose="020F0502020204030204" pitchFamily="34" charset="0"/>
                <a:ea typeface="Calibri" panose="020F0502020204030204" pitchFamily="34" charset="0"/>
                <a:cs typeface="Times New Roman" panose="02020603050405020304" pitchFamily="18" charset="0"/>
              </a:rPr>
              <a:t>, ed resources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It is allowed now to reset an Alarm in “ACKNOWLEDGED” state to “UNACKNOWLEDGED” state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PATCH method – the Content-Type header has been set to "application/</a:t>
            </a:r>
            <a:r>
              <a:rPr lang="en-US" sz="1600" dirty="0" err="1">
                <a:latin typeface="Calibri" panose="020F0502020204030204" pitchFamily="34" charset="0"/>
                <a:ea typeface="Calibri" panose="020F0502020204030204" pitchFamily="34" charset="0"/>
                <a:cs typeface="Times New Roman" panose="02020603050405020304" pitchFamily="18" charset="0"/>
              </a:rPr>
              <a:t>merge-patch+json</a:t>
            </a:r>
            <a:r>
              <a:rPr lang="en-US" sz="1600" dirty="0">
                <a:latin typeface="Calibri" panose="020F0502020204030204" pitchFamily="34" charset="0"/>
                <a:ea typeface="Calibri" panose="020F0502020204030204" pitchFamily="34" charset="0"/>
                <a:cs typeface="Times New Roman" panose="02020603050405020304" pitchFamily="18" charset="0"/>
              </a:rPr>
              <a:t>" according to IETF RFC 7396</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PATCH Method – the cardinality of </a:t>
            </a:r>
            <a:r>
              <a:rPr lang="en-US" sz="1600" dirty="0" err="1">
                <a:latin typeface="Calibri" panose="020F0502020204030204" pitchFamily="34" charset="0"/>
                <a:ea typeface="Calibri" panose="020F0502020204030204" pitchFamily="34" charset="0"/>
                <a:cs typeface="Times New Roman" panose="02020603050405020304" pitchFamily="18" charset="0"/>
              </a:rPr>
              <a:t>ProblemDetails</a:t>
            </a:r>
            <a:r>
              <a:rPr lang="en-US" sz="1600" dirty="0">
                <a:latin typeface="Calibri" panose="020F0502020204030204" pitchFamily="34" charset="0"/>
                <a:ea typeface="Calibri" panose="020F0502020204030204" pitchFamily="34" charset="0"/>
                <a:cs typeface="Times New Roman" panose="02020603050405020304" pitchFamily="18" charset="0"/>
              </a:rPr>
              <a:t> attribute has been changed from “0..1” to “1”</a:t>
            </a:r>
          </a:p>
          <a:p>
            <a:pPr>
              <a:spcBef>
                <a:spcPts val="600"/>
              </a:spcBef>
            </a:pPr>
            <a:r>
              <a:rPr lang="en-US" sz="1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13978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B8C2-21DB-4BFD-BDC4-3B65F8FF3A35}"/>
              </a:ext>
            </a:extLst>
          </p:cNvPr>
          <p:cNvSpPr>
            <a:spLocks noGrp="1"/>
          </p:cNvSpPr>
          <p:nvPr>
            <p:ph type="title"/>
          </p:nvPr>
        </p:nvSpPr>
        <p:spPr/>
        <p:txBody>
          <a:bodyPr/>
          <a:lstStyle/>
          <a:p>
            <a:r>
              <a:rPr lang="en-US" dirty="0"/>
              <a:t>SOL005 ed271 (5/6)</a:t>
            </a:r>
          </a:p>
        </p:txBody>
      </p:sp>
      <p:sp>
        <p:nvSpPr>
          <p:cNvPr id="3" name="Content Placeholder 2">
            <a:extLst>
              <a:ext uri="{FF2B5EF4-FFF2-40B4-BE49-F238E27FC236}">
                <a16:creationId xmlns:a16="http://schemas.microsoft.com/office/drawing/2014/main" id="{FD4270C3-0641-45C8-AE91-807BD60805F0}"/>
              </a:ext>
            </a:extLst>
          </p:cNvPr>
          <p:cNvSpPr>
            <a:spLocks noGrp="1"/>
          </p:cNvSpPr>
          <p:nvPr>
            <p:ph sz="quarter" idx="10"/>
          </p:nvPr>
        </p:nvSpPr>
        <p:spPr/>
        <p:txBody>
          <a:bodyPr/>
          <a:lstStyle/>
          <a:p>
            <a:pPr>
              <a:spcBef>
                <a:spcPts val="600"/>
              </a:spcBef>
            </a:pPr>
            <a:r>
              <a:rPr lang="en-US" sz="1600" b="1" dirty="0">
                <a:latin typeface="Calibri" panose="020F0502020204030204" pitchFamily="34" charset="0"/>
                <a:ea typeface="Calibri" panose="020F0502020204030204" pitchFamily="34" charset="0"/>
                <a:cs typeface="Times New Roman" panose="02020603050405020304" pitchFamily="18" charset="0"/>
              </a:rPr>
              <a:t>VNF Package Management interface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New “</a:t>
            </a:r>
            <a:r>
              <a:rPr lang="en-US" sz="1600" dirty="0" err="1">
                <a:latin typeface="Calibri" panose="020F0502020204030204" pitchFamily="34" charset="0"/>
                <a:ea typeface="Calibri" panose="020F0502020204030204" pitchFamily="34" charset="0"/>
                <a:cs typeface="Times New Roman" panose="02020603050405020304" pitchFamily="18" charset="0"/>
              </a:rPr>
              <a:t>artifactUri</a:t>
            </a:r>
            <a:r>
              <a:rPr lang="en-US" sz="1600" dirty="0">
                <a:latin typeface="Calibri" panose="020F0502020204030204" pitchFamily="34" charset="0"/>
                <a:ea typeface="Calibri" panose="020F0502020204030204" pitchFamily="34" charset="0"/>
                <a:cs typeface="Times New Roman" panose="02020603050405020304" pitchFamily="18" charset="0"/>
              </a:rPr>
              <a:t>” attribute in </a:t>
            </a:r>
            <a:r>
              <a:rPr lang="en-US" sz="1600" dirty="0" err="1">
                <a:latin typeface="Calibri" panose="020F0502020204030204" pitchFamily="34" charset="0"/>
                <a:ea typeface="Calibri" panose="020F0502020204030204" pitchFamily="34" charset="0"/>
                <a:cs typeface="Times New Roman" panose="02020603050405020304" pitchFamily="18" charset="0"/>
              </a:rPr>
              <a:t>VnfPackageArtifactInfo</a:t>
            </a:r>
            <a:r>
              <a:rPr lang="en-US" sz="1600" dirty="0">
                <a:latin typeface="Calibri" panose="020F0502020204030204" pitchFamily="34" charset="0"/>
                <a:ea typeface="Calibri" panose="020F0502020204030204" pitchFamily="34" charset="0"/>
                <a:cs typeface="Times New Roman" panose="02020603050405020304" pitchFamily="18" charset="0"/>
              </a:rPr>
              <a:t> data type</a:t>
            </a:r>
          </a:p>
          <a:p>
            <a:pPr marL="342900" marR="0" lvl="0" indent="-342900">
              <a:spcBef>
                <a:spcPts val="600"/>
              </a:spcBef>
              <a:spcAft>
                <a:spcPts val="0"/>
              </a:spcAft>
              <a:buFont typeface="Symbol" panose="05050102010706020507" pitchFamily="18" charset="2"/>
              <a:buChar char=""/>
            </a:pPr>
            <a:r>
              <a:rPr lang="en-US" sz="1600" dirty="0" err="1">
                <a:latin typeface="Calibri" panose="020F0502020204030204" pitchFamily="34" charset="0"/>
                <a:ea typeface="Calibri" panose="020F0502020204030204" pitchFamily="34" charset="0"/>
                <a:cs typeface="Times New Roman" panose="02020603050405020304" pitchFamily="18" charset="0"/>
              </a:rPr>
              <a:t>Addittion</a:t>
            </a:r>
            <a:r>
              <a:rPr lang="en-US" sz="1600" dirty="0">
                <a:latin typeface="Calibri" panose="020F0502020204030204" pitchFamily="34" charset="0"/>
                <a:ea typeface="Calibri" panose="020F0502020204030204" pitchFamily="34" charset="0"/>
                <a:cs typeface="Times New Roman" panose="02020603050405020304" pitchFamily="18" charset="0"/>
              </a:rPr>
              <a:t> of the “</a:t>
            </a:r>
            <a:r>
              <a:rPr lang="en-US" sz="1600" dirty="0" err="1">
                <a:latin typeface="Calibri" panose="020F0502020204030204" pitchFamily="34" charset="0"/>
                <a:ea typeface="Calibri" panose="020F0502020204030204" pitchFamily="34" charset="0"/>
                <a:cs typeface="Times New Roman" panose="02020603050405020304" pitchFamily="18" charset="0"/>
              </a:rPr>
              <a:t>vnfmInfo</a:t>
            </a:r>
            <a:r>
              <a:rPr lang="en-US" sz="1600" dirty="0">
                <a:latin typeface="Calibri" panose="020F0502020204030204" pitchFamily="34" charset="0"/>
                <a:ea typeface="Calibri" panose="020F0502020204030204" pitchFamily="34" charset="0"/>
                <a:cs typeface="Times New Roman" panose="02020603050405020304" pitchFamily="18" charset="0"/>
              </a:rPr>
              <a:t>” attribute to “</a:t>
            </a:r>
            <a:r>
              <a:rPr lang="en-US" sz="1600" dirty="0" err="1">
                <a:latin typeface="Calibri" panose="020F0502020204030204" pitchFamily="34" charset="0"/>
                <a:ea typeface="Calibri" panose="020F0502020204030204" pitchFamily="34" charset="0"/>
                <a:cs typeface="Times New Roman" panose="02020603050405020304" pitchFamily="18" charset="0"/>
              </a:rPr>
              <a:t>VnfPkgInfo</a:t>
            </a:r>
            <a:r>
              <a:rPr lang="en-US" sz="1600" dirty="0">
                <a:latin typeface="Calibri" panose="020F0502020204030204" pitchFamily="34" charset="0"/>
                <a:ea typeface="Calibri" panose="020F0502020204030204" pitchFamily="34" charset="0"/>
                <a:cs typeface="Times New Roman" panose="02020603050405020304" pitchFamily="18" charset="0"/>
              </a:rPr>
              <a:t>” to expose useful metadata from the VNFD. Also add “</a:t>
            </a:r>
            <a:r>
              <a:rPr lang="en-US" sz="1600" dirty="0" err="1">
                <a:latin typeface="Calibri" panose="020F0502020204030204" pitchFamily="34" charset="0"/>
                <a:ea typeface="Calibri" panose="020F0502020204030204" pitchFamily="34" charset="0"/>
                <a:cs typeface="Times New Roman" panose="02020603050405020304" pitchFamily="18" charset="0"/>
              </a:rPr>
              <a:t>vnfmInf”o</a:t>
            </a:r>
            <a:r>
              <a:rPr lang="en-US" sz="1600" dirty="0">
                <a:latin typeface="Calibri" panose="020F0502020204030204" pitchFamily="34" charset="0"/>
                <a:ea typeface="Calibri" panose="020F0502020204030204" pitchFamily="34" charset="0"/>
                <a:cs typeface="Times New Roman" panose="02020603050405020304" pitchFamily="18" charset="0"/>
              </a:rPr>
              <a:t> from VNFD as an optional attribute to the VNF package onboarding notification and package management notifications filter</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Introduction of the “</a:t>
            </a:r>
            <a:r>
              <a:rPr lang="en-US" sz="1600" dirty="0" err="1">
                <a:latin typeface="Calibri" panose="020F0502020204030204" pitchFamily="34" charset="0"/>
                <a:ea typeface="Calibri" panose="020F0502020204030204" pitchFamily="34" charset="0"/>
                <a:cs typeface="Times New Roman" panose="02020603050405020304" pitchFamily="18" charset="0"/>
              </a:rPr>
              <a:t>artifactClassification</a:t>
            </a:r>
            <a:r>
              <a:rPr lang="en-US" sz="1600" dirty="0">
                <a:latin typeface="Calibri" panose="020F0502020204030204" pitchFamily="34" charset="0"/>
                <a:ea typeface="Calibri" panose="020F0502020204030204" pitchFamily="34" charset="0"/>
                <a:cs typeface="Times New Roman" panose="02020603050405020304" pitchFamily="18" charset="0"/>
              </a:rPr>
              <a:t>” enumerated attribute in “</a:t>
            </a:r>
            <a:r>
              <a:rPr lang="en-US" sz="1600" dirty="0" err="1">
                <a:latin typeface="Calibri" panose="020F0502020204030204" pitchFamily="34" charset="0"/>
                <a:ea typeface="Calibri" panose="020F0502020204030204" pitchFamily="34" charset="0"/>
                <a:cs typeface="Times New Roman" panose="02020603050405020304" pitchFamily="18" charset="0"/>
              </a:rPr>
              <a:t>VnfPackageArtifactInfo</a:t>
            </a:r>
            <a:r>
              <a:rPr lang="en-US" sz="1600" dirty="0">
                <a:latin typeface="Calibri" panose="020F0502020204030204" pitchFamily="34" charset="0"/>
                <a:ea typeface="Calibri" panose="020F0502020204030204" pitchFamily="34" charset="0"/>
                <a:cs typeface="Times New Roman" panose="02020603050405020304" pitchFamily="18" charset="0"/>
              </a:rPr>
              <a:t>” data type that allows classifying artifacts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Addition of </a:t>
            </a:r>
            <a:r>
              <a:rPr lang="en-US" sz="1600" dirty="0" err="1">
                <a:latin typeface="Calibri" panose="020F0502020204030204" pitchFamily="34" charset="0"/>
                <a:ea typeface="Calibri" panose="020F0502020204030204" pitchFamily="34" charset="0"/>
                <a:cs typeface="Times New Roman" panose="02020603050405020304" pitchFamily="18" charset="0"/>
              </a:rPr>
              <a:t>Oauth</a:t>
            </a:r>
            <a:r>
              <a:rPr lang="en-US" sz="1600" dirty="0">
                <a:latin typeface="Calibri" panose="020F0502020204030204" pitchFamily="34" charset="0"/>
                <a:ea typeface="Calibri" panose="020F0502020204030204" pitchFamily="34" charset="0"/>
                <a:cs typeface="Times New Roman" panose="02020603050405020304" pitchFamily="18" charset="0"/>
              </a:rPr>
              <a:t>-type credentials for fetching external VNF packages in “</a:t>
            </a:r>
            <a:r>
              <a:rPr lang="en-US" sz="1600" dirty="0" err="1">
                <a:latin typeface="Calibri" panose="020F0502020204030204" pitchFamily="34" charset="0"/>
                <a:ea typeface="Calibri" panose="020F0502020204030204" pitchFamily="34" charset="0"/>
                <a:cs typeface="Times New Roman" panose="02020603050405020304" pitchFamily="18" charset="0"/>
              </a:rPr>
              <a:t>UploadVnfPackageFromUriRequest</a:t>
            </a:r>
            <a:r>
              <a:rPr lang="en-US" sz="1600" dirty="0">
                <a:latin typeface="Calibri" panose="020F0502020204030204" pitchFamily="34" charset="0"/>
                <a:ea typeface="Calibri" panose="020F0502020204030204" pitchFamily="34" charset="0"/>
                <a:cs typeface="Times New Roman" panose="02020603050405020304" pitchFamily="18" charset="0"/>
              </a:rPr>
              <a:t>” data type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Added API constructs to access the security information (resources “VNFD in an individual VNF package”, “Manifest in an individual VNF package”, “VNF package content”, “VNF package artifacts” and “Individual VNF package artifact) – GET method</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 case of the Range header is present in the request and the NFVO does not support responding to range requests with a 206 response, it shall return a 200 OK response instead</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Added normative statements of the steps to be taken after VNF package upload (PUT method)</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new value “ERROR” has been added to “</a:t>
            </a:r>
            <a:r>
              <a:rPr lang="en-US" sz="1600" dirty="0" err="1">
                <a:latin typeface="Calibri" panose="020F0502020204030204" pitchFamily="34" charset="0"/>
                <a:ea typeface="Calibri" panose="020F0502020204030204" pitchFamily="34" charset="0"/>
                <a:cs typeface="Times New Roman" panose="02020603050405020304" pitchFamily="18" charset="0"/>
              </a:rPr>
              <a:t>PackageOnboardingStateType</a:t>
            </a:r>
            <a:r>
              <a:rPr lang="en-US" sz="1600" dirty="0">
                <a:latin typeface="Calibri" panose="020F0502020204030204" pitchFamily="34" charset="0"/>
                <a:ea typeface="Calibri" panose="020F0502020204030204" pitchFamily="34" charset="0"/>
                <a:cs typeface="Times New Roman" panose="02020603050405020304" pitchFamily="18" charset="0"/>
              </a:rPr>
              <a:t>” enumeration type. New “</a:t>
            </a:r>
            <a:r>
              <a:rPr lang="en-US" sz="1600" dirty="0" err="1">
                <a:latin typeface="Calibri" panose="020F0502020204030204" pitchFamily="34" charset="0"/>
                <a:ea typeface="Calibri" panose="020F0502020204030204" pitchFamily="34" charset="0"/>
                <a:cs typeface="Times New Roman" panose="02020603050405020304" pitchFamily="18" charset="0"/>
              </a:rPr>
              <a:t>onboardingFailureDetails</a:t>
            </a:r>
            <a:r>
              <a:rPr lang="en-US" sz="1600" dirty="0">
                <a:latin typeface="Calibri" panose="020F0502020204030204" pitchFamily="34" charset="0"/>
                <a:ea typeface="Calibri" panose="020F0502020204030204" pitchFamily="34" charset="0"/>
                <a:cs typeface="Times New Roman" panose="02020603050405020304" pitchFamily="18" charset="0"/>
              </a:rPr>
              <a:t>” attribute has been added to “</a:t>
            </a:r>
            <a:r>
              <a:rPr lang="en-US" sz="1600" dirty="0" err="1">
                <a:latin typeface="Calibri" panose="020F0502020204030204" pitchFamily="34" charset="0"/>
                <a:ea typeface="Calibri" panose="020F0502020204030204" pitchFamily="34" charset="0"/>
                <a:cs typeface="Times New Roman" panose="02020603050405020304" pitchFamily="18" charset="0"/>
              </a:rPr>
              <a:t>VnfPkgInfo</a:t>
            </a:r>
            <a:r>
              <a:rPr lang="en-US" sz="1600" dirty="0">
                <a:latin typeface="Calibri" panose="020F0502020204030204" pitchFamily="34" charset="0"/>
                <a:ea typeface="Calibri" panose="020F0502020204030204" pitchFamily="34" charset="0"/>
                <a:cs typeface="Times New Roman" panose="02020603050405020304" pitchFamily="18" charset="0"/>
              </a:rPr>
              <a:t>” data type. The “ERROR” state has been added in VNF package state model.</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Addition of the resource “Access configuration for external artifact download” (/</a:t>
            </a:r>
            <a:r>
              <a:rPr lang="en-US" sz="1600" dirty="0" err="1">
                <a:latin typeface="Calibri" panose="020F0502020204030204" pitchFamily="34" charset="0"/>
                <a:ea typeface="Calibri" panose="020F0502020204030204" pitchFamily="34" charset="0"/>
                <a:cs typeface="Times New Roman" panose="02020603050405020304" pitchFamily="18" charset="0"/>
              </a:rPr>
              <a:t>ext_artifacts_access</a:t>
            </a:r>
            <a:r>
              <a:rPr lang="en-US" sz="1600" dirty="0">
                <a:latin typeface="Calibri" panose="020F0502020204030204" pitchFamily="34" charset="0"/>
                <a:ea typeface="Calibri" panose="020F0502020204030204" pitchFamily="34" charset="0"/>
                <a:cs typeface="Times New Roman" panose="02020603050405020304" pitchFamily="18" charset="0"/>
              </a:rPr>
              <a:t> in the resource tree), flow and methods to provide and read access configuration information for the download of external artifacts</a:t>
            </a:r>
          </a:p>
        </p:txBody>
      </p:sp>
    </p:spTree>
    <p:extLst>
      <p:ext uri="{BB962C8B-B14F-4D97-AF65-F5344CB8AC3E}">
        <p14:creationId xmlns:p14="http://schemas.microsoft.com/office/powerpoint/2010/main" val="156749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B8C2-21DB-4BFD-BDC4-3B65F8FF3A35}"/>
              </a:ext>
            </a:extLst>
          </p:cNvPr>
          <p:cNvSpPr>
            <a:spLocks noGrp="1"/>
          </p:cNvSpPr>
          <p:nvPr>
            <p:ph type="title"/>
          </p:nvPr>
        </p:nvSpPr>
        <p:spPr/>
        <p:txBody>
          <a:bodyPr/>
          <a:lstStyle/>
          <a:p>
            <a:r>
              <a:rPr lang="en-US" dirty="0"/>
              <a:t>SOL005 ed271 (6/6)</a:t>
            </a:r>
          </a:p>
        </p:txBody>
      </p:sp>
      <p:sp>
        <p:nvSpPr>
          <p:cNvPr id="3" name="Content Placeholder 2">
            <a:extLst>
              <a:ext uri="{FF2B5EF4-FFF2-40B4-BE49-F238E27FC236}">
                <a16:creationId xmlns:a16="http://schemas.microsoft.com/office/drawing/2014/main" id="{FD4270C3-0641-45C8-AE91-807BD60805F0}"/>
              </a:ext>
            </a:extLst>
          </p:cNvPr>
          <p:cNvSpPr>
            <a:spLocks noGrp="1"/>
          </p:cNvSpPr>
          <p:nvPr>
            <p:ph sz="quarter" idx="10"/>
          </p:nvPr>
        </p:nvSpPr>
        <p:spPr/>
        <p:txBody>
          <a:bodyPr/>
          <a:lstStyle/>
          <a:p>
            <a:pPr>
              <a:spcBef>
                <a:spcPts val="600"/>
              </a:spcBef>
            </a:pPr>
            <a:r>
              <a:rPr lang="en-US" sz="1600" b="1" dirty="0">
                <a:latin typeface="Calibri" panose="020F0502020204030204" pitchFamily="34" charset="0"/>
                <a:ea typeface="Calibri" panose="020F0502020204030204" pitchFamily="34" charset="0"/>
                <a:cs typeface="Times New Roman" panose="02020603050405020304" pitchFamily="18" charset="0"/>
              </a:rPr>
              <a:t>VNF Package Management interface (cont.)</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Exposure of max scale levels through the addition of the “</a:t>
            </a:r>
            <a:r>
              <a:rPr lang="en-US" sz="1600" dirty="0" err="1">
                <a:latin typeface="Calibri" panose="020F0502020204030204" pitchFamily="34" charset="0"/>
                <a:ea typeface="Calibri" panose="020F0502020204030204" pitchFamily="34" charset="0"/>
                <a:cs typeface="Times New Roman" panose="02020603050405020304" pitchFamily="18" charset="0"/>
              </a:rPr>
              <a:t>maxScaleLevels</a:t>
            </a:r>
            <a:r>
              <a:rPr lang="en-US" sz="1600" dirty="0">
                <a:latin typeface="Calibri" panose="020F0502020204030204" pitchFamily="34" charset="0"/>
                <a:ea typeface="Calibri" panose="020F0502020204030204" pitchFamily="34" charset="0"/>
                <a:cs typeface="Times New Roman" panose="02020603050405020304" pitchFamily="18" charset="0"/>
              </a:rPr>
              <a:t>” attrite in the “</a:t>
            </a:r>
            <a:r>
              <a:rPr lang="en-US" sz="1600" dirty="0" err="1">
                <a:latin typeface="Calibri" panose="020F0502020204030204" pitchFamily="34" charset="0"/>
                <a:ea typeface="Calibri" panose="020F0502020204030204" pitchFamily="34" charset="0"/>
                <a:cs typeface="Times New Roman" panose="02020603050405020304" pitchFamily="18" charset="0"/>
              </a:rPr>
              <a:t>instantiateVnfInfo</a:t>
            </a:r>
            <a:r>
              <a:rPr lang="en-US" sz="1600" dirty="0">
                <a:latin typeface="Calibri" panose="020F0502020204030204" pitchFamily="34" charset="0"/>
                <a:ea typeface="Calibri" panose="020F0502020204030204" pitchFamily="34" charset="0"/>
                <a:cs typeface="Times New Roman" panose="02020603050405020304" pitchFamily="18" charset="0"/>
              </a:rPr>
              <a:t>” structure attribute of “</a:t>
            </a:r>
            <a:r>
              <a:rPr lang="en-US" sz="1600" dirty="0" err="1">
                <a:latin typeface="Calibri" panose="020F0502020204030204" pitchFamily="34" charset="0"/>
                <a:ea typeface="Calibri" panose="020F0502020204030204" pitchFamily="34" charset="0"/>
                <a:cs typeface="Times New Roman" panose="02020603050405020304" pitchFamily="18" charset="0"/>
              </a:rPr>
              <a:t>VnfInstance</a:t>
            </a:r>
            <a:r>
              <a:rPr lang="en-US" sz="1600" dirty="0">
                <a:latin typeface="Calibri" panose="020F0502020204030204" pitchFamily="34" charset="0"/>
                <a:ea typeface="Calibri" panose="020F0502020204030204" pitchFamily="34" charset="0"/>
                <a:cs typeface="Times New Roman" panose="02020603050405020304" pitchFamily="18" charset="0"/>
              </a:rPr>
              <a:t>” data type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Added the resource “VNF package artifacts” (“/artifacts” in the resource tree), flow and GET method for bulk-fetch artifacts that are not images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Added the “manifest of an individual VNF package” resource (“/manifest” in the resource tree), flow and GET method for reading the manifest of an on-boarded VNF package (for fetching the VNF package manifest)</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New “</a:t>
            </a:r>
            <a:r>
              <a:rPr lang="en-US" sz="1600" dirty="0" err="1">
                <a:latin typeface="Calibri" panose="020F0502020204030204" pitchFamily="34" charset="0"/>
                <a:ea typeface="Calibri" panose="020F0502020204030204" pitchFamily="34" charset="0"/>
                <a:cs typeface="Times New Roman" panose="02020603050405020304" pitchFamily="18" charset="0"/>
              </a:rPr>
              <a:t>nonManoArtifactSetId</a:t>
            </a:r>
            <a:r>
              <a:rPr lang="en-US" sz="1600" dirty="0">
                <a:latin typeface="Calibri" panose="020F0502020204030204" pitchFamily="34" charset="0"/>
                <a:ea typeface="Calibri" panose="020F0502020204030204" pitchFamily="34" charset="0"/>
                <a:cs typeface="Times New Roman" panose="02020603050405020304" pitchFamily="18" charset="0"/>
              </a:rPr>
              <a:t>” attribute in “</a:t>
            </a:r>
            <a:r>
              <a:rPr lang="en-US" sz="1600" dirty="0" err="1">
                <a:latin typeface="Calibri" panose="020F0502020204030204" pitchFamily="34" charset="0"/>
                <a:ea typeface="Calibri" panose="020F0502020204030204" pitchFamily="34" charset="0"/>
                <a:cs typeface="Times New Roman" panose="02020603050405020304" pitchFamily="18" charset="0"/>
              </a:rPr>
              <a:t>VnfPackageArtifactInfo</a:t>
            </a:r>
            <a:r>
              <a:rPr lang="en-US" sz="1600" dirty="0">
                <a:latin typeface="Calibri" panose="020F0502020204030204" pitchFamily="34" charset="0"/>
                <a:ea typeface="Calibri" panose="020F0502020204030204" pitchFamily="34" charset="0"/>
                <a:cs typeface="Times New Roman" panose="02020603050405020304" pitchFamily="18" charset="0"/>
              </a:rPr>
              <a:t>” data type</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PATCH method – the Content-Type header has been set to "application/</a:t>
            </a:r>
            <a:r>
              <a:rPr lang="en-US" sz="1600" dirty="0" err="1">
                <a:latin typeface="Calibri" panose="020F0502020204030204" pitchFamily="34" charset="0"/>
                <a:ea typeface="Calibri" panose="020F0502020204030204" pitchFamily="34" charset="0"/>
                <a:cs typeface="Times New Roman" panose="02020603050405020304" pitchFamily="18" charset="0"/>
              </a:rPr>
              <a:t>merge-patch+json</a:t>
            </a:r>
            <a:r>
              <a:rPr lang="en-US" sz="1600" dirty="0">
                <a:latin typeface="Calibri" panose="020F0502020204030204" pitchFamily="34" charset="0"/>
                <a:ea typeface="Calibri" panose="020F0502020204030204" pitchFamily="34" charset="0"/>
                <a:cs typeface="Times New Roman" panose="02020603050405020304" pitchFamily="18" charset="0"/>
              </a:rPr>
              <a:t>" according to IETF RFC 7396</a:t>
            </a:r>
          </a:p>
          <a:p>
            <a:pPr>
              <a:spcBef>
                <a:spcPts val="600"/>
              </a:spcBef>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spcBef>
                <a:spcPts val="600"/>
              </a:spcBef>
            </a:pPr>
            <a:r>
              <a:rPr lang="en-US" sz="1600" dirty="0">
                <a:latin typeface="Calibri" panose="020F0502020204030204" pitchFamily="34" charset="0"/>
                <a:ea typeface="Calibri" panose="020F0502020204030204" pitchFamily="34" charset="0"/>
                <a:cs typeface="Times New Roman" panose="02020603050405020304" pitchFamily="18" charset="0"/>
              </a:rPr>
              <a:t>All APIs:</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 the POST method of the resource “Subscriptions” has been added the “</a:t>
            </a:r>
            <a:r>
              <a:rPr lang="en-US" sz="1600" dirty="0" err="1">
                <a:latin typeface="Calibri" panose="020F0502020204030204" pitchFamily="34" charset="0"/>
                <a:ea typeface="Calibri" panose="020F0502020204030204" pitchFamily="34" charset="0"/>
                <a:cs typeface="Times New Roman" panose="02020603050405020304" pitchFamily="18" charset="0"/>
              </a:rPr>
              <a:t>ProblemDetails</a:t>
            </a:r>
            <a:r>
              <a:rPr lang="en-US" sz="1600" dirty="0">
                <a:latin typeface="Calibri" panose="020F0502020204030204" pitchFamily="34" charset="0"/>
                <a:ea typeface="Calibri" panose="020F0502020204030204" pitchFamily="34" charset="0"/>
                <a:cs typeface="Times New Roman" panose="02020603050405020304" pitchFamily="18" charset="0"/>
              </a:rPr>
              <a:t>” attribute with response code “422 </a:t>
            </a:r>
            <a:r>
              <a:rPr lang="en-US" sz="1600" dirty="0" err="1">
                <a:latin typeface="Calibri" panose="020F0502020204030204" pitchFamily="34" charset="0"/>
                <a:ea typeface="Calibri" panose="020F0502020204030204" pitchFamily="34" charset="0"/>
                <a:cs typeface="Times New Roman" panose="02020603050405020304" pitchFamily="18" charset="0"/>
              </a:rPr>
              <a:t>Unprocessable</a:t>
            </a:r>
            <a:r>
              <a:rPr lang="en-US" sz="1600" dirty="0">
                <a:latin typeface="Calibri" panose="020F0502020204030204" pitchFamily="34" charset="0"/>
                <a:ea typeface="Calibri" panose="020F0502020204030204" pitchFamily="34" charset="0"/>
                <a:cs typeface="Times New Roman" panose="02020603050405020304" pitchFamily="18" charset="0"/>
              </a:rPr>
              <a:t> Entity”</a:t>
            </a:r>
          </a:p>
          <a:p>
            <a:pPr marL="342900" marR="0" lvl="0" indent="-342900">
              <a:spcBef>
                <a:spcPts val="60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Aligning API version indication with SOL015 - {</a:t>
            </a:r>
            <a:r>
              <a:rPr lang="en-US" sz="1600" dirty="0" err="1">
                <a:latin typeface="Calibri" panose="020F0502020204030204" pitchFamily="34" charset="0"/>
                <a:ea typeface="Calibri" panose="020F0502020204030204" pitchFamily="34" charset="0"/>
                <a:cs typeface="Times New Roman" panose="02020603050405020304" pitchFamily="18" charset="0"/>
              </a:rPr>
              <a:t>apiRoot</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err="1">
                <a:latin typeface="Calibri" panose="020F0502020204030204" pitchFamily="34" charset="0"/>
                <a:ea typeface="Calibri" panose="020F0502020204030204" pitchFamily="34" charset="0"/>
                <a:cs typeface="Times New Roman" panose="02020603050405020304" pitchFamily="18" charset="0"/>
              </a:rPr>
              <a:t>apiName</a:t>
            </a:r>
            <a:r>
              <a:rPr lang="en-US" sz="1600" dirty="0">
                <a:latin typeface="Calibri" panose="020F0502020204030204" pitchFamily="34" charset="0"/>
                <a:ea typeface="Calibri" panose="020F0502020204030204" pitchFamily="34" charset="0"/>
                <a:cs typeface="Times New Roman" panose="02020603050405020304" pitchFamily="18" charset="0"/>
              </a:rPr>
              <a:t>/v1 to {</a:t>
            </a:r>
            <a:r>
              <a:rPr lang="en-US" sz="1600" dirty="0" err="1">
                <a:latin typeface="Calibri" panose="020F0502020204030204" pitchFamily="34" charset="0"/>
                <a:ea typeface="Calibri" panose="020F0502020204030204" pitchFamily="34" charset="0"/>
                <a:cs typeface="Times New Roman" panose="02020603050405020304" pitchFamily="18" charset="0"/>
              </a:rPr>
              <a:t>apiRoot</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err="1">
                <a:latin typeface="Calibri" panose="020F0502020204030204" pitchFamily="34" charset="0"/>
                <a:ea typeface="Calibri" panose="020F0502020204030204" pitchFamily="34" charset="0"/>
                <a:cs typeface="Times New Roman" panose="02020603050405020304" pitchFamily="18" charset="0"/>
              </a:rPr>
              <a:t>apiName</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err="1">
                <a:latin typeface="Calibri" panose="020F0502020204030204" pitchFamily="34" charset="0"/>
                <a:ea typeface="Calibri" panose="020F0502020204030204" pitchFamily="34" charset="0"/>
                <a:cs typeface="Times New Roman" panose="02020603050405020304" pitchFamily="18" charset="0"/>
              </a:rPr>
              <a:t>apiMajorVersion</a:t>
            </a:r>
            <a:r>
              <a:rPr lang="en-US" sz="1600" dirty="0">
                <a:latin typeface="Calibri" panose="020F0502020204030204" pitchFamily="34" charset="0"/>
                <a:ea typeface="Calibri" panose="020F0502020204030204" pitchFamily="34" charset="0"/>
                <a:cs typeface="Times New Roman" panose="02020603050405020304" pitchFamily="18" charset="0"/>
              </a:rPr>
              <a:t>}</a:t>
            </a:r>
          </a:p>
          <a:p>
            <a:pPr>
              <a:spcBef>
                <a:spcPts val="600"/>
              </a:spcBef>
            </a:pPr>
            <a:endParaRPr lang="en-US" sz="1600" dirty="0"/>
          </a:p>
        </p:txBody>
      </p:sp>
    </p:spTree>
    <p:extLst>
      <p:ext uri="{BB962C8B-B14F-4D97-AF65-F5344CB8AC3E}">
        <p14:creationId xmlns:p14="http://schemas.microsoft.com/office/powerpoint/2010/main" val="164223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Release 2 ed281:</a:t>
            </a:r>
            <a:br>
              <a:rPr lang="en-US" dirty="0"/>
            </a:br>
            <a:r>
              <a:rPr lang="en-US" dirty="0"/>
              <a:t>stage 3: work plan</a:t>
            </a:r>
          </a:p>
        </p:txBody>
      </p:sp>
      <p:graphicFrame>
        <p:nvGraphicFramePr>
          <p:cNvPr id="15" name="Table 14">
            <a:extLst>
              <a:ext uri="{FF2B5EF4-FFF2-40B4-BE49-F238E27FC236}">
                <a16:creationId xmlns:a16="http://schemas.microsoft.com/office/drawing/2014/main" id="{30BC122D-0D89-4B57-A186-AB10934BA612}"/>
              </a:ext>
            </a:extLst>
          </p:cNvPr>
          <p:cNvGraphicFramePr>
            <a:graphicFrameLocks noGrp="1"/>
          </p:cNvGraphicFramePr>
          <p:nvPr>
            <p:extLst>
              <p:ext uri="{D42A27DB-BD31-4B8C-83A1-F6EECF244321}">
                <p14:modId xmlns:p14="http://schemas.microsoft.com/office/powerpoint/2010/main" val="4187922635"/>
              </p:ext>
            </p:extLst>
          </p:nvPr>
        </p:nvGraphicFramePr>
        <p:xfrm>
          <a:off x="2304638" y="1887502"/>
          <a:ext cx="6484571" cy="2602865"/>
        </p:xfrm>
        <a:graphic>
          <a:graphicData uri="http://schemas.openxmlformats.org/drawingml/2006/table">
            <a:tbl>
              <a:tblPr firstRow="1" firstCol="1" bandRow="1">
                <a:tableStyleId>{5C22544A-7EE6-4342-B048-85BDC9FD1C3A}</a:tableStyleId>
              </a:tblPr>
              <a:tblGrid>
                <a:gridCol w="5071731">
                  <a:extLst>
                    <a:ext uri="{9D8B030D-6E8A-4147-A177-3AD203B41FA5}">
                      <a16:colId xmlns:a16="http://schemas.microsoft.com/office/drawing/2014/main" val="3356398977"/>
                    </a:ext>
                  </a:extLst>
                </a:gridCol>
                <a:gridCol w="1412840">
                  <a:extLst>
                    <a:ext uri="{9D8B030D-6E8A-4147-A177-3AD203B41FA5}">
                      <a16:colId xmlns:a16="http://schemas.microsoft.com/office/drawing/2014/main" val="2130264412"/>
                    </a:ext>
                  </a:extLst>
                </a:gridCol>
              </a:tblGrid>
              <a:tr h="231286">
                <a:tc>
                  <a:txBody>
                    <a:bodyPr/>
                    <a:lstStyle/>
                    <a:p>
                      <a:pPr algn="ctr"/>
                      <a:r>
                        <a:rPr lang="en-GB" sz="1600" u="none" dirty="0">
                          <a:solidFill>
                            <a:schemeClr val="tx2"/>
                          </a:solidFill>
                          <a:effectLst/>
                        </a:rPr>
                        <a:t>Reference</a:t>
                      </a:r>
                      <a:endParaRPr lang="en-US" sz="1600" u="none"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r>
                        <a:rPr lang="en-GB" sz="1600" dirty="0">
                          <a:solidFill>
                            <a:schemeClr val="tx2"/>
                          </a:solidFill>
                          <a:effectLst/>
                        </a:rPr>
                        <a:t>TB App</a:t>
                      </a:r>
                      <a:endParaRPr lang="en-US" sz="160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615289944"/>
                  </a:ext>
                </a:extLst>
              </a:tr>
              <a:tr h="244658">
                <a:tc>
                  <a:txBody>
                    <a:bodyPr/>
                    <a:lstStyle/>
                    <a:p>
                      <a:pPr algn="l">
                        <a:lnSpc>
                          <a:spcPct val="115000"/>
                        </a:lnSpc>
                        <a:spcAft>
                          <a:spcPts val="0"/>
                        </a:spcAft>
                      </a:pPr>
                      <a:r>
                        <a:rPr lang="en-US" sz="1600" b="1" i="1"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Propagated GSs</a:t>
                      </a:r>
                    </a:p>
                  </a:txBody>
                  <a:tcPr marL="68580" marR="68580" marT="0" marB="0">
                    <a:solidFill>
                      <a:schemeClr val="accent5"/>
                    </a:solidFill>
                  </a:tcPr>
                </a:tc>
                <a:tc>
                  <a:txBody>
                    <a:bodyPr/>
                    <a:lstStyle/>
                    <a:p>
                      <a:pPr algn="l">
                        <a:spcAft>
                          <a:spcPts val="0"/>
                        </a:spcAft>
                      </a:pP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2158156"/>
                  </a:ext>
                </a:extLst>
              </a:tr>
              <a:tr h="249115">
                <a:tc>
                  <a:txBody>
                    <a:bodyPr/>
                    <a:lstStyle/>
                    <a:p>
                      <a:pPr algn="l">
                        <a:lnSpc>
                          <a:spcPct val="115000"/>
                        </a:lnSpc>
                        <a:spcAft>
                          <a:spcPts val="0"/>
                        </a:spcAft>
                      </a:pPr>
                      <a:r>
                        <a:rPr lang="en-GB" sz="1600" b="0" u="none" dirty="0">
                          <a:solidFill>
                            <a:schemeClr val="tx2"/>
                          </a:solidFill>
                          <a:effectLst/>
                        </a:rPr>
                        <a:t>SOL001Ed281 </a:t>
                      </a:r>
                      <a:r>
                        <a:rPr lang="en-GB" sz="1600" b="0" u="none" strike="noStrike" dirty="0">
                          <a:solidFill>
                            <a:schemeClr val="tx2"/>
                          </a:solidFill>
                          <a:effectLst/>
                        </a:rPr>
                        <a:t>“TOSCA based NFV Descriptors spec”  </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5888736"/>
                  </a:ext>
                </a:extLst>
              </a:tr>
              <a:tr h="249115">
                <a:tc>
                  <a:txBody>
                    <a:bodyPr/>
                    <a:lstStyle/>
                    <a:p>
                      <a:pPr algn="l">
                        <a:lnSpc>
                          <a:spcPct val="115000"/>
                        </a:lnSpc>
                        <a:spcAft>
                          <a:spcPts val="0"/>
                        </a:spcAft>
                      </a:pPr>
                      <a:r>
                        <a:rPr lang="en-GB" sz="1600" b="0" u="none" dirty="0">
                          <a:solidFill>
                            <a:schemeClr val="tx2"/>
                          </a:solidFill>
                          <a:effectLst/>
                        </a:rPr>
                        <a:t>SOL002Ed281  "</a:t>
                      </a:r>
                      <a:r>
                        <a:rPr lang="en-GB" sz="1600" b="0" u="none" dirty="0" err="1">
                          <a:solidFill>
                            <a:schemeClr val="tx2"/>
                          </a:solidFill>
                          <a:effectLst/>
                        </a:rPr>
                        <a:t>Ve-Vnfm</a:t>
                      </a:r>
                      <a:r>
                        <a:rPr lang="en-GB" sz="1600" b="0" u="none" dirty="0">
                          <a:solidFill>
                            <a:schemeClr val="tx2"/>
                          </a:solidFill>
                          <a:effectLst/>
                        </a:rPr>
                        <a:t> RESTful protocols spec"</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1913385"/>
                  </a:ext>
                </a:extLst>
              </a:tr>
              <a:tr h="249115">
                <a:tc>
                  <a:txBody>
                    <a:bodyPr/>
                    <a:lstStyle/>
                    <a:p>
                      <a:pPr algn="l">
                        <a:lnSpc>
                          <a:spcPct val="115000"/>
                        </a:lnSpc>
                        <a:spcAft>
                          <a:spcPts val="0"/>
                        </a:spcAft>
                      </a:pPr>
                      <a:r>
                        <a:rPr lang="en-GB" sz="1600" b="0" u="none" dirty="0">
                          <a:solidFill>
                            <a:schemeClr val="tx2"/>
                          </a:solidFill>
                          <a:effectLst/>
                        </a:rPr>
                        <a:t>SOL003Ed281  "Or-</a:t>
                      </a:r>
                      <a:r>
                        <a:rPr lang="en-GB" sz="1600" b="0" u="none" dirty="0" err="1">
                          <a:solidFill>
                            <a:schemeClr val="tx2"/>
                          </a:solidFill>
                          <a:effectLst/>
                        </a:rPr>
                        <a:t>Vnfm</a:t>
                      </a:r>
                      <a:r>
                        <a:rPr lang="en-GB" sz="1600" b="0" u="none" dirty="0">
                          <a:solidFill>
                            <a:schemeClr val="tx2"/>
                          </a:solidFill>
                          <a:effectLst/>
                        </a:rPr>
                        <a:t> RESTful protocols spec"</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0877652"/>
                  </a:ext>
                </a:extLst>
              </a:tr>
              <a:tr h="249115">
                <a:tc>
                  <a:txBody>
                    <a:bodyPr/>
                    <a:lstStyle/>
                    <a:p>
                      <a:pPr algn="l">
                        <a:lnSpc>
                          <a:spcPct val="115000"/>
                        </a:lnSpc>
                        <a:spcAft>
                          <a:spcPts val="0"/>
                        </a:spcAft>
                      </a:pPr>
                      <a:r>
                        <a:rPr lang="en-GB" sz="1600" b="0" u="none" dirty="0">
                          <a:solidFill>
                            <a:schemeClr val="tx2"/>
                          </a:solidFill>
                          <a:effectLst/>
                        </a:rPr>
                        <a:t>SOL004Ed281 “VNF Package Stage 3”</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8049677"/>
                  </a:ext>
                </a:extLst>
              </a:tr>
              <a:tr h="249115">
                <a:tc>
                  <a:txBody>
                    <a:bodyPr/>
                    <a:lstStyle/>
                    <a:p>
                      <a:pPr algn="l">
                        <a:lnSpc>
                          <a:spcPct val="115000"/>
                        </a:lnSpc>
                        <a:spcAft>
                          <a:spcPts val="0"/>
                        </a:spcAft>
                      </a:pPr>
                      <a:r>
                        <a:rPr lang="en-GB" sz="1600" b="0" u="none" dirty="0">
                          <a:solidFill>
                            <a:schemeClr val="tx2"/>
                          </a:solidFill>
                          <a:effectLst/>
                        </a:rPr>
                        <a:t>SOL005Ed281  “</a:t>
                      </a:r>
                      <a:r>
                        <a:rPr lang="en-GB" sz="1600" b="0" u="none" dirty="0" err="1">
                          <a:solidFill>
                            <a:schemeClr val="tx2"/>
                          </a:solidFill>
                          <a:effectLst/>
                        </a:rPr>
                        <a:t>Os</a:t>
                      </a:r>
                      <a:r>
                        <a:rPr lang="en-GB" sz="1600" b="0" u="none" dirty="0">
                          <a:solidFill>
                            <a:schemeClr val="tx2"/>
                          </a:solidFill>
                          <a:effectLst/>
                        </a:rPr>
                        <a:t>-Ma –</a:t>
                      </a:r>
                      <a:r>
                        <a:rPr lang="en-GB" sz="1600" b="0" u="none" dirty="0" err="1">
                          <a:solidFill>
                            <a:schemeClr val="tx2"/>
                          </a:solidFill>
                          <a:effectLst/>
                        </a:rPr>
                        <a:t>nfvo</a:t>
                      </a:r>
                      <a:r>
                        <a:rPr lang="en-GB" sz="1600" b="0" u="none" dirty="0">
                          <a:solidFill>
                            <a:schemeClr val="tx2"/>
                          </a:solidFill>
                          <a:effectLst/>
                        </a:rPr>
                        <a:t> RESTful protocols spec”</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7281532"/>
                  </a:ext>
                </a:extLst>
              </a:tr>
              <a:tr h="249115">
                <a:tc>
                  <a:txBody>
                    <a:bodyPr/>
                    <a:lstStyle/>
                    <a:p>
                      <a:pPr algn="l">
                        <a:lnSpc>
                          <a:spcPct val="115000"/>
                        </a:lnSpc>
                        <a:spcAft>
                          <a:spcPts val="0"/>
                        </a:spcAft>
                      </a:pPr>
                      <a:r>
                        <a:rPr lang="en-GB" sz="1600" b="0" u="none" dirty="0">
                          <a:solidFill>
                            <a:schemeClr val="tx2"/>
                          </a:solidFill>
                          <a:effectLst/>
                        </a:rPr>
                        <a:t>SOL006Ed281  “NFV descriptors in YANG”</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0414437"/>
                  </a:ext>
                </a:extLst>
              </a:tr>
              <a:tr h="249115">
                <a:tc>
                  <a:txBody>
                    <a:bodyPr/>
                    <a:lstStyle/>
                    <a:p>
                      <a:pPr algn="l">
                        <a:lnSpc>
                          <a:spcPct val="115000"/>
                        </a:lnSpc>
                        <a:spcAft>
                          <a:spcPts val="0"/>
                        </a:spcAft>
                      </a:pPr>
                      <a:r>
                        <a:rPr lang="en-GB" sz="1600" b="0" u="none" dirty="0">
                          <a:solidFill>
                            <a:schemeClr val="tx2"/>
                          </a:solidFill>
                          <a:effectLst/>
                        </a:rPr>
                        <a:t>SOL007Ed281  “NSD file structure spec »</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8568934"/>
                  </a:ext>
                </a:extLst>
              </a:tr>
              <a:tr h="249115">
                <a:tc>
                  <a:txBody>
                    <a:bodyPr/>
                    <a:lstStyle/>
                    <a:p>
                      <a:pPr algn="l">
                        <a:lnSpc>
                          <a:spcPct val="115000"/>
                        </a:lnSpc>
                        <a:spcAft>
                          <a:spcPts val="0"/>
                        </a:spcAft>
                      </a:pPr>
                      <a:r>
                        <a:rPr lang="en-GB" sz="1600" b="0" u="none" dirty="0">
                          <a:solidFill>
                            <a:schemeClr val="tx2"/>
                          </a:solidFill>
                          <a:effectLst/>
                        </a:rPr>
                        <a:t>SOL013Ed281  “Common aspects of RESTful MANO APIs” </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2020-06-30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6292729"/>
                  </a:ext>
                </a:extLst>
              </a:tr>
            </a:tbl>
          </a:graphicData>
        </a:graphic>
      </p:graphicFrame>
    </p:spTree>
    <p:extLst>
      <p:ext uri="{BB962C8B-B14F-4D97-AF65-F5344CB8AC3E}">
        <p14:creationId xmlns:p14="http://schemas.microsoft.com/office/powerpoint/2010/main" val="360789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2EB890-44BB-4440-A1E7-5922D047D7A3}"/>
              </a:ext>
            </a:extLst>
          </p:cNvPr>
          <p:cNvSpPr>
            <a:spLocks noGrp="1"/>
          </p:cNvSpPr>
          <p:nvPr>
            <p:ph type="title"/>
          </p:nvPr>
        </p:nvSpPr>
        <p:spPr/>
        <p:txBody>
          <a:bodyPr/>
          <a:lstStyle/>
          <a:p>
            <a:r>
              <a:rPr lang="en-US" dirty="0"/>
              <a:t>Outline</a:t>
            </a:r>
          </a:p>
        </p:txBody>
      </p:sp>
      <p:sp>
        <p:nvSpPr>
          <p:cNvPr id="3" name="מציין מיקום תוכן 2">
            <a:extLst>
              <a:ext uri="{FF2B5EF4-FFF2-40B4-BE49-F238E27FC236}">
                <a16:creationId xmlns:a16="http://schemas.microsoft.com/office/drawing/2014/main" id="{C9C713A6-B41C-47F2-986B-33941B0B4537}"/>
              </a:ext>
            </a:extLst>
          </p:cNvPr>
          <p:cNvSpPr>
            <a:spLocks noGrp="1"/>
          </p:cNvSpPr>
          <p:nvPr>
            <p:ph sz="quarter" idx="10"/>
          </p:nvPr>
        </p:nvSpPr>
        <p:spPr>
          <a:xfrm>
            <a:off x="609758" y="1312897"/>
            <a:ext cx="8904190" cy="4040687"/>
          </a:xfrm>
        </p:spPr>
        <p:txBody>
          <a:bodyPr/>
          <a:lstStyle/>
          <a:p>
            <a:pPr lvl="1"/>
            <a:r>
              <a:rPr lang="en-US" altLang="en-US" sz="1800" dirty="0"/>
              <a:t>PART 1: NFV Release 2</a:t>
            </a:r>
          </a:p>
          <a:p>
            <a:pPr lvl="2"/>
            <a:r>
              <a:rPr lang="en-US" altLang="en-US" sz="1600" dirty="0"/>
              <a:t>What does it contain?</a:t>
            </a:r>
          </a:p>
          <a:p>
            <a:pPr lvl="2"/>
            <a:r>
              <a:rPr lang="en-US" altLang="en-US" sz="1600" dirty="0"/>
              <a:t>Maintenance, API development, etc.</a:t>
            </a:r>
          </a:p>
          <a:p>
            <a:pPr lvl="1"/>
            <a:r>
              <a:rPr lang="en-US" altLang="en-US" sz="1800" dirty="0"/>
              <a:t>PART 2: NFV Release 3</a:t>
            </a:r>
          </a:p>
          <a:p>
            <a:pPr lvl="2"/>
            <a:r>
              <a:rPr lang="en-US" altLang="en-US" sz="1600" dirty="0"/>
              <a:t>Overview</a:t>
            </a:r>
          </a:p>
          <a:p>
            <a:pPr lvl="2"/>
            <a:r>
              <a:rPr lang="en-US" altLang="en-US" sz="1600" dirty="0"/>
              <a:t>Features and specification work</a:t>
            </a:r>
          </a:p>
          <a:p>
            <a:pPr lvl="2"/>
            <a:endParaRPr lang="en-GB" altLang="en-US" sz="1800" dirty="0"/>
          </a:p>
        </p:txBody>
      </p:sp>
      <p:sp>
        <p:nvSpPr>
          <p:cNvPr id="4" name="מציין מיקום של כותרת תחתונה 3">
            <a:extLst>
              <a:ext uri="{FF2B5EF4-FFF2-40B4-BE49-F238E27FC236}">
                <a16:creationId xmlns:a16="http://schemas.microsoft.com/office/drawing/2014/main" id="{C8588695-E232-40E2-A0B0-BEEFEC6DE70C}"/>
              </a:ext>
            </a:extLst>
          </p:cNvPr>
          <p:cNvSpPr>
            <a:spLocks noGrp="1"/>
          </p:cNvSpPr>
          <p:nvPr>
            <p:ph type="ftr" sz="quarter" idx="4294967295"/>
          </p:nvPr>
        </p:nvSpPr>
        <p:spPr>
          <a:xfrm>
            <a:off x="4038600" y="6388995"/>
            <a:ext cx="4114800" cy="365125"/>
          </a:xfrm>
          <a:prstGeom prst="rect">
            <a:avLst/>
          </a:prstGeom>
        </p:spPr>
        <p:txBody>
          <a:bodyPr/>
          <a:lstStyle/>
          <a:p>
            <a:r>
              <a:rPr lang="en-US" dirty="0"/>
              <a:t>Outline</a:t>
            </a:r>
          </a:p>
        </p:txBody>
      </p:sp>
    </p:spTree>
    <p:extLst>
      <p:ext uri="{BB962C8B-B14F-4D97-AF65-F5344CB8AC3E}">
        <p14:creationId xmlns:p14="http://schemas.microsoft.com/office/powerpoint/2010/main" val="367783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F1800E-6E20-4CAE-924E-2F1340D1FC0A}"/>
              </a:ext>
            </a:extLst>
          </p:cNvPr>
          <p:cNvSpPr>
            <a:spLocks noGrp="1"/>
          </p:cNvSpPr>
          <p:nvPr>
            <p:ph type="title"/>
          </p:nvPr>
        </p:nvSpPr>
        <p:spPr/>
        <p:txBody>
          <a:bodyPr/>
          <a:lstStyle/>
          <a:p>
            <a:r>
              <a:rPr lang="en-US" dirty="0"/>
              <a:t>Part 2: NFV Release 3</a:t>
            </a:r>
          </a:p>
        </p:txBody>
      </p:sp>
    </p:spTree>
    <p:extLst>
      <p:ext uri="{BB962C8B-B14F-4D97-AF65-F5344CB8AC3E}">
        <p14:creationId xmlns:p14="http://schemas.microsoft.com/office/powerpoint/2010/main" val="502195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Release 3:</a:t>
            </a:r>
            <a:br>
              <a:rPr lang="en-US" dirty="0"/>
            </a:br>
            <a:r>
              <a:rPr lang="en-US" dirty="0"/>
              <a:t>specification status</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p:txBody>
          <a:bodyPr/>
          <a:lstStyle/>
          <a:p>
            <a:r>
              <a:rPr lang="en-US" sz="2000" dirty="0"/>
              <a:t>Stage 1 and 2:</a:t>
            </a:r>
          </a:p>
          <a:p>
            <a:pPr lvl="1"/>
            <a:r>
              <a:rPr lang="en-US" sz="1800" dirty="0">
                <a:solidFill>
                  <a:srgbClr val="298FD1"/>
                </a:solidFill>
              </a:rPr>
              <a:t>Stage 1 and 2 work </a:t>
            </a:r>
            <a:r>
              <a:rPr lang="en-US" sz="1800" dirty="0"/>
              <a:t>has been </a:t>
            </a:r>
            <a:r>
              <a:rPr lang="en-US" sz="1800" dirty="0">
                <a:solidFill>
                  <a:srgbClr val="298FD1"/>
                </a:solidFill>
              </a:rPr>
              <a:t>completed</a:t>
            </a:r>
            <a:r>
              <a:rPr lang="en-US" sz="1800" dirty="0"/>
              <a:t>, but some candidate features were closed or carried over to Release 4.</a:t>
            </a:r>
          </a:p>
          <a:p>
            <a:pPr lvl="1"/>
            <a:r>
              <a:rPr lang="en-US" sz="1800" dirty="0">
                <a:solidFill>
                  <a:srgbClr val="298FD1"/>
                </a:solidFill>
              </a:rPr>
              <a:t>Maintenance is ongoing</a:t>
            </a:r>
            <a:r>
              <a:rPr lang="en-US" sz="1800" dirty="0"/>
              <a:t>: 1</a:t>
            </a:r>
            <a:r>
              <a:rPr lang="en-US" sz="1800" baseline="30000" dirty="0"/>
              <a:t>st</a:t>
            </a:r>
            <a:r>
              <a:rPr lang="en-US" sz="1800" dirty="0"/>
              <a:t> round started 2H2019 (targeting publication as </a:t>
            </a:r>
            <a:r>
              <a:rPr lang="en-US" sz="1800" dirty="0">
                <a:solidFill>
                  <a:srgbClr val="298FD1"/>
                </a:solidFill>
              </a:rPr>
              <a:t>v3.4.1</a:t>
            </a:r>
            <a:r>
              <a:rPr lang="en-US" sz="1800" dirty="0"/>
              <a:t>).</a:t>
            </a:r>
          </a:p>
          <a:p>
            <a:r>
              <a:rPr lang="en-US" sz="2000" dirty="0"/>
              <a:t>Stage 3:</a:t>
            </a:r>
          </a:p>
          <a:p>
            <a:pPr lvl="1"/>
            <a:r>
              <a:rPr lang="en-US" sz="1800" dirty="0"/>
              <a:t>Stage 3 work is progressing to specify the set of stage 2 completed features.</a:t>
            </a:r>
          </a:p>
          <a:p>
            <a:pPr lvl="1"/>
            <a:r>
              <a:rPr lang="en-US" sz="1800" dirty="0"/>
              <a:t>ETSI GS NFV-SOL 009 v3.3.1 and GS NFV-SOL 011 v3.3.1: First specifications as part of Release 3 have been completed and published.</a:t>
            </a:r>
          </a:p>
          <a:p>
            <a:pPr lvl="1"/>
            <a:r>
              <a:rPr lang="en-US" sz="1800" dirty="0"/>
              <a:t>Other new NFV-SOL specification drafts related to Release 3 features are in progress (e.g., SOL010 and SOL012).</a:t>
            </a:r>
          </a:p>
          <a:p>
            <a:pPr lvl="1"/>
            <a:r>
              <a:rPr lang="en-US" sz="1800" dirty="0"/>
              <a:t>Completion of first versions of evolved (from Rel. 2) SOL specs is planned also for the beginning of 2020. A “dropping” of stage 3 work will also be performed.</a:t>
            </a:r>
          </a:p>
        </p:txBody>
      </p:sp>
    </p:spTree>
    <p:extLst>
      <p:ext uri="{BB962C8B-B14F-4D97-AF65-F5344CB8AC3E}">
        <p14:creationId xmlns:p14="http://schemas.microsoft.com/office/powerpoint/2010/main" val="11875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Release 3:</a:t>
            </a:r>
            <a:br>
              <a:rPr lang="en-US" dirty="0"/>
            </a:br>
            <a:r>
              <a:rPr lang="en-US" dirty="0"/>
              <a:t>stage 1&amp;2 completed features</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609759" y="1768446"/>
            <a:ext cx="5983546" cy="4680000"/>
          </a:xfrm>
        </p:spPr>
        <p:txBody>
          <a:bodyPr/>
          <a:lstStyle/>
          <a:p>
            <a:pPr lvl="1"/>
            <a:r>
              <a:rPr lang="de-DE" sz="2000" dirty="0">
                <a:solidFill>
                  <a:srgbClr val="298FD1"/>
                </a:solidFill>
              </a:rPr>
              <a:t>Compute Host Reservation</a:t>
            </a:r>
          </a:p>
          <a:p>
            <a:pPr lvl="1"/>
            <a:r>
              <a:rPr lang="de-DE" sz="2000" dirty="0">
                <a:solidFill>
                  <a:srgbClr val="298FD1"/>
                </a:solidFill>
              </a:rPr>
              <a:t>NFV-MANO Policy Management Framework</a:t>
            </a:r>
          </a:p>
          <a:p>
            <a:pPr lvl="1"/>
            <a:r>
              <a:rPr lang="de-DE" sz="2000" dirty="0">
                <a:solidFill>
                  <a:srgbClr val="298FD1"/>
                </a:solidFill>
              </a:rPr>
              <a:t>VNF Snapshots</a:t>
            </a:r>
          </a:p>
          <a:p>
            <a:pPr lvl="1"/>
            <a:r>
              <a:rPr lang="de-DE" sz="2000" dirty="0">
                <a:solidFill>
                  <a:srgbClr val="298FD1"/>
                </a:solidFill>
              </a:rPr>
              <a:t>Management of NFV-MANO</a:t>
            </a:r>
          </a:p>
          <a:p>
            <a:pPr lvl="1"/>
            <a:r>
              <a:rPr lang="de-DE" sz="2000" dirty="0">
                <a:solidFill>
                  <a:srgbClr val="298FD1"/>
                </a:solidFill>
              </a:rPr>
              <a:t>Network Service (NS) across multiple administrative domains</a:t>
            </a:r>
          </a:p>
          <a:p>
            <a:pPr lvl="1"/>
            <a:r>
              <a:rPr lang="de-DE" sz="2000" dirty="0"/>
              <a:t>Enhancement of acceleration related features:</a:t>
            </a:r>
          </a:p>
          <a:p>
            <a:pPr lvl="2"/>
            <a:r>
              <a:rPr lang="de-DE" sz="1800" dirty="0"/>
              <a:t>Hardware-independent acceleration</a:t>
            </a:r>
          </a:p>
          <a:p>
            <a:pPr lvl="2"/>
            <a:r>
              <a:rPr lang="de-DE" sz="1800" dirty="0"/>
              <a:t>Network acceleration for VNF</a:t>
            </a:r>
          </a:p>
          <a:p>
            <a:pPr lvl="1"/>
            <a:r>
              <a:rPr lang="de-DE" sz="2000" dirty="0"/>
              <a:t>Virtualization technologies:</a:t>
            </a:r>
          </a:p>
          <a:p>
            <a:pPr lvl="2"/>
            <a:r>
              <a:rPr lang="de-DE" sz="1800" dirty="0"/>
              <a:t>Hypervisor-based virtualisation</a:t>
            </a:r>
          </a:p>
          <a:p>
            <a:pPr lvl="2"/>
            <a:r>
              <a:rPr lang="de-DE" sz="1800" dirty="0"/>
              <a:t>Hardware environment for NFV</a:t>
            </a:r>
          </a:p>
        </p:txBody>
      </p:sp>
      <p:sp>
        <p:nvSpPr>
          <p:cNvPr id="7" name="TextBox 6">
            <a:extLst>
              <a:ext uri="{FF2B5EF4-FFF2-40B4-BE49-F238E27FC236}">
                <a16:creationId xmlns:a16="http://schemas.microsoft.com/office/drawing/2014/main" id="{0ED9D541-D074-49AA-87E7-E03403C37094}"/>
              </a:ext>
            </a:extLst>
          </p:cNvPr>
          <p:cNvSpPr txBox="1"/>
          <p:nvPr/>
        </p:nvSpPr>
        <p:spPr>
          <a:xfrm>
            <a:off x="7217252" y="1260614"/>
            <a:ext cx="4220041" cy="1323439"/>
          </a:xfrm>
          <a:prstGeom prst="rect">
            <a:avLst/>
          </a:prstGeom>
          <a:noFill/>
        </p:spPr>
        <p:txBody>
          <a:bodyPr wrap="square" rtlCol="0">
            <a:spAutoFit/>
          </a:bodyPr>
          <a:lstStyle/>
          <a:p>
            <a:r>
              <a:rPr lang="en-GB" sz="2000" dirty="0">
                <a:solidFill>
                  <a:srgbClr val="298FD1"/>
                </a:solidFill>
              </a:rPr>
              <a:t>NFV-IFA specification versions: </a:t>
            </a:r>
            <a:endParaRPr lang="en-GB" sz="2000" dirty="0">
              <a:solidFill>
                <a:srgbClr val="595959"/>
              </a:solidFill>
            </a:endParaRPr>
          </a:p>
          <a:p>
            <a:pPr marL="342900" indent="-342900">
              <a:buFont typeface="Arial" panose="020B0604020202020204" pitchFamily="34" charset="0"/>
              <a:buChar char="•"/>
            </a:pPr>
            <a:r>
              <a:rPr lang="en-GB" sz="2000" dirty="0">
                <a:solidFill>
                  <a:srgbClr val="595959"/>
                </a:solidFill>
              </a:rPr>
              <a:t>Drop 1H2018 (drop #1) </a:t>
            </a:r>
            <a:r>
              <a:rPr lang="en-GB" sz="2000" dirty="0">
                <a:solidFill>
                  <a:srgbClr val="595959"/>
                </a:solidFill>
                <a:sym typeface="Wingdings" panose="05000000000000000000" pitchFamily="2" charset="2"/>
              </a:rPr>
              <a:t> v3.1.1</a:t>
            </a:r>
          </a:p>
          <a:p>
            <a:pPr marL="342900" indent="-342900">
              <a:buFont typeface="Arial" panose="020B0604020202020204" pitchFamily="34" charset="0"/>
              <a:buChar char="•"/>
            </a:pPr>
            <a:r>
              <a:rPr lang="en-GB" sz="2000" dirty="0">
                <a:solidFill>
                  <a:srgbClr val="595959"/>
                </a:solidFill>
                <a:sym typeface="Wingdings" panose="05000000000000000000" pitchFamily="2" charset="2"/>
              </a:rPr>
              <a:t>Drop 2H2018 </a:t>
            </a:r>
            <a:r>
              <a:rPr lang="en-GB" sz="2000" dirty="0">
                <a:solidFill>
                  <a:srgbClr val="595959"/>
                </a:solidFill>
              </a:rPr>
              <a:t>(drop #2) </a:t>
            </a:r>
            <a:r>
              <a:rPr lang="en-GB" sz="2000" dirty="0">
                <a:solidFill>
                  <a:srgbClr val="595959"/>
                </a:solidFill>
                <a:sym typeface="Wingdings" panose="05000000000000000000" pitchFamily="2" charset="2"/>
              </a:rPr>
              <a:t> v3.2.1</a:t>
            </a:r>
          </a:p>
          <a:p>
            <a:pPr marL="342900" indent="-342900">
              <a:buFont typeface="Arial" panose="020B0604020202020204" pitchFamily="34" charset="0"/>
              <a:buChar char="•"/>
            </a:pPr>
            <a:r>
              <a:rPr lang="en-GB" sz="2000" dirty="0">
                <a:solidFill>
                  <a:srgbClr val="595959"/>
                </a:solidFill>
                <a:sym typeface="Wingdings" panose="05000000000000000000" pitchFamily="2" charset="2"/>
              </a:rPr>
              <a:t>Drop 1H2019 </a:t>
            </a:r>
            <a:r>
              <a:rPr lang="en-GB" sz="2000" dirty="0">
                <a:solidFill>
                  <a:srgbClr val="595959"/>
                </a:solidFill>
              </a:rPr>
              <a:t>(drop #3) </a:t>
            </a:r>
            <a:r>
              <a:rPr lang="en-GB" sz="2000" dirty="0">
                <a:solidFill>
                  <a:srgbClr val="595959"/>
                </a:solidFill>
                <a:sym typeface="Wingdings" panose="05000000000000000000" pitchFamily="2" charset="2"/>
              </a:rPr>
              <a:t> v3.3.1</a:t>
            </a:r>
            <a:endParaRPr lang="en-DE" sz="2000" dirty="0">
              <a:solidFill>
                <a:srgbClr val="595959"/>
              </a:solidFill>
            </a:endParaRPr>
          </a:p>
        </p:txBody>
      </p:sp>
      <p:sp>
        <p:nvSpPr>
          <p:cNvPr id="9" name="מציין מיקום תוכן 5">
            <a:extLst>
              <a:ext uri="{FF2B5EF4-FFF2-40B4-BE49-F238E27FC236}">
                <a16:creationId xmlns:a16="http://schemas.microsoft.com/office/drawing/2014/main" id="{1209BAB1-411D-4926-999E-958A9EE7AE15}"/>
              </a:ext>
            </a:extLst>
          </p:cNvPr>
          <p:cNvSpPr txBox="1">
            <a:spLocks/>
          </p:cNvSpPr>
          <p:nvPr/>
        </p:nvSpPr>
        <p:spPr>
          <a:xfrm>
            <a:off x="6460315" y="3158189"/>
            <a:ext cx="5637038" cy="1679326"/>
          </a:xfrm>
          <a:prstGeom prst="rect">
            <a:avLst/>
          </a:prstGeom>
        </p:spPr>
        <p:txBody>
          <a:bodyPr vert="horz" lIns="108878" tIns="54439" rIns="108878" bIns="54439" rtlCol="0">
            <a:noAutofit/>
          </a:bodyPr>
          <a:lst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2"/>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2"/>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2"/>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2000" dirty="0">
                <a:solidFill>
                  <a:srgbClr val="298FD1"/>
                </a:solidFill>
              </a:rPr>
              <a:t>VNF software modification</a:t>
            </a:r>
          </a:p>
          <a:p>
            <a:pPr lvl="1"/>
            <a:r>
              <a:rPr lang="de-DE" sz="2000" dirty="0">
                <a:solidFill>
                  <a:srgbClr val="298FD1"/>
                </a:solidFill>
              </a:rPr>
              <a:t>Support of network slicing</a:t>
            </a:r>
          </a:p>
          <a:p>
            <a:pPr lvl="1"/>
            <a:r>
              <a:rPr lang="de-DE" sz="2000" dirty="0">
                <a:solidFill>
                  <a:srgbClr val="298FD1"/>
                </a:solidFill>
              </a:rPr>
              <a:t>Management and connectivity for multi-site services.</a:t>
            </a:r>
          </a:p>
        </p:txBody>
      </p:sp>
      <p:sp>
        <p:nvSpPr>
          <p:cNvPr id="2" name="TextBox 1">
            <a:extLst>
              <a:ext uri="{FF2B5EF4-FFF2-40B4-BE49-F238E27FC236}">
                <a16:creationId xmlns:a16="http://schemas.microsoft.com/office/drawing/2014/main" id="{9452F412-185E-4137-95A3-11403500AEF6}"/>
              </a:ext>
            </a:extLst>
          </p:cNvPr>
          <p:cNvSpPr txBox="1"/>
          <p:nvPr/>
        </p:nvSpPr>
        <p:spPr>
          <a:xfrm>
            <a:off x="943459" y="1281616"/>
            <a:ext cx="3884653" cy="400110"/>
          </a:xfrm>
          <a:prstGeom prst="rect">
            <a:avLst/>
          </a:prstGeom>
          <a:noFill/>
        </p:spPr>
        <p:txBody>
          <a:bodyPr wrap="none" rtlCol="0">
            <a:spAutoFit/>
          </a:bodyPr>
          <a:lstStyle/>
          <a:p>
            <a:r>
              <a:rPr lang="en-GB" sz="2000" u="sng" dirty="0">
                <a:solidFill>
                  <a:srgbClr val="3E484F"/>
                </a:solidFill>
              </a:rPr>
              <a:t>Completed in 1H2018 (aka drop #1)</a:t>
            </a:r>
          </a:p>
        </p:txBody>
      </p:sp>
      <p:sp>
        <p:nvSpPr>
          <p:cNvPr id="10" name="TextBox 9">
            <a:extLst>
              <a:ext uri="{FF2B5EF4-FFF2-40B4-BE49-F238E27FC236}">
                <a16:creationId xmlns:a16="http://schemas.microsoft.com/office/drawing/2014/main" id="{9C301AAB-C4C2-401D-B766-B6D83FB2AC28}"/>
              </a:ext>
            </a:extLst>
          </p:cNvPr>
          <p:cNvSpPr txBox="1"/>
          <p:nvPr/>
        </p:nvSpPr>
        <p:spPr>
          <a:xfrm>
            <a:off x="6882153" y="2696480"/>
            <a:ext cx="3884653" cy="400110"/>
          </a:xfrm>
          <a:prstGeom prst="rect">
            <a:avLst/>
          </a:prstGeom>
          <a:noFill/>
        </p:spPr>
        <p:txBody>
          <a:bodyPr wrap="none" rtlCol="0">
            <a:spAutoFit/>
          </a:bodyPr>
          <a:lstStyle/>
          <a:p>
            <a:r>
              <a:rPr lang="en-GB" sz="2000" u="sng" dirty="0">
                <a:solidFill>
                  <a:srgbClr val="3E484F"/>
                </a:solidFill>
              </a:rPr>
              <a:t>Completed in 2H2018 (aka drop #2)</a:t>
            </a:r>
          </a:p>
        </p:txBody>
      </p:sp>
      <p:sp>
        <p:nvSpPr>
          <p:cNvPr id="11" name="TextBox 10">
            <a:extLst>
              <a:ext uri="{FF2B5EF4-FFF2-40B4-BE49-F238E27FC236}">
                <a16:creationId xmlns:a16="http://schemas.microsoft.com/office/drawing/2014/main" id="{5A6EE8B0-3A8E-40CE-8379-ED7BAADA0567}"/>
              </a:ext>
            </a:extLst>
          </p:cNvPr>
          <p:cNvSpPr txBox="1"/>
          <p:nvPr/>
        </p:nvSpPr>
        <p:spPr>
          <a:xfrm>
            <a:off x="6096000" y="246300"/>
            <a:ext cx="4331369" cy="707886"/>
          </a:xfrm>
          <a:prstGeom prst="rect">
            <a:avLst/>
          </a:prstGeom>
          <a:noFill/>
        </p:spPr>
        <p:txBody>
          <a:bodyPr wrap="square" rtlCol="0">
            <a:spAutoFit/>
          </a:bodyPr>
          <a:lstStyle/>
          <a:p>
            <a:r>
              <a:rPr lang="en-GB" sz="2000" dirty="0">
                <a:solidFill>
                  <a:srgbClr val="298FD1"/>
                </a:solidFill>
              </a:rPr>
              <a:t>Coloured in blue: </a:t>
            </a:r>
            <a:r>
              <a:rPr lang="en-GB" sz="2000" dirty="0">
                <a:solidFill>
                  <a:srgbClr val="595959"/>
                </a:solidFill>
              </a:rPr>
              <a:t>more information on the backup slides</a:t>
            </a:r>
            <a:endParaRPr lang="en-DE" sz="2000" dirty="0">
              <a:solidFill>
                <a:srgbClr val="595959"/>
              </a:solidFill>
            </a:endParaRPr>
          </a:p>
        </p:txBody>
      </p:sp>
      <p:sp>
        <p:nvSpPr>
          <p:cNvPr id="12" name="מציין מיקום תוכן 5">
            <a:extLst>
              <a:ext uri="{FF2B5EF4-FFF2-40B4-BE49-F238E27FC236}">
                <a16:creationId xmlns:a16="http://schemas.microsoft.com/office/drawing/2014/main" id="{0C37B13A-42D6-4D1E-9351-781C8C2240F7}"/>
              </a:ext>
            </a:extLst>
          </p:cNvPr>
          <p:cNvSpPr txBox="1">
            <a:spLocks/>
          </p:cNvSpPr>
          <p:nvPr/>
        </p:nvSpPr>
        <p:spPr>
          <a:xfrm>
            <a:off x="6525627" y="5528078"/>
            <a:ext cx="5259973" cy="923514"/>
          </a:xfrm>
          <a:prstGeom prst="rect">
            <a:avLst/>
          </a:prstGeom>
        </p:spPr>
        <p:txBody>
          <a:bodyPr vert="horz" lIns="108878" tIns="54439" rIns="108878" bIns="54439" rtlCol="0">
            <a:noAutofit/>
          </a:bodyPr>
          <a:lst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2"/>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2"/>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2"/>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2000" dirty="0">
                <a:solidFill>
                  <a:srgbClr val="298FD1"/>
                </a:solidFill>
              </a:rPr>
              <a:t>NFVI software modification</a:t>
            </a:r>
          </a:p>
          <a:p>
            <a:pPr lvl="1"/>
            <a:r>
              <a:rPr lang="de-DE" sz="2000" dirty="0">
                <a:solidFill>
                  <a:srgbClr val="298FD1"/>
                </a:solidFill>
              </a:rPr>
              <a:t>Service Availability Level (SAL)</a:t>
            </a:r>
          </a:p>
        </p:txBody>
      </p:sp>
      <p:sp>
        <p:nvSpPr>
          <p:cNvPr id="13" name="TextBox 12">
            <a:extLst>
              <a:ext uri="{FF2B5EF4-FFF2-40B4-BE49-F238E27FC236}">
                <a16:creationId xmlns:a16="http://schemas.microsoft.com/office/drawing/2014/main" id="{313782ED-DBC3-404F-A979-AD7ECB35BE80}"/>
              </a:ext>
            </a:extLst>
          </p:cNvPr>
          <p:cNvSpPr txBox="1"/>
          <p:nvPr/>
        </p:nvSpPr>
        <p:spPr>
          <a:xfrm>
            <a:off x="6882154" y="5066369"/>
            <a:ext cx="3884653" cy="400110"/>
          </a:xfrm>
          <a:prstGeom prst="rect">
            <a:avLst/>
          </a:prstGeom>
          <a:noFill/>
        </p:spPr>
        <p:txBody>
          <a:bodyPr wrap="none" rtlCol="0">
            <a:spAutoFit/>
          </a:bodyPr>
          <a:lstStyle/>
          <a:p>
            <a:r>
              <a:rPr lang="en-GB" sz="2000" u="sng" dirty="0">
                <a:solidFill>
                  <a:srgbClr val="3E484F"/>
                </a:solidFill>
              </a:rPr>
              <a:t>Completed in 1H2019 (aka drop #3)</a:t>
            </a:r>
          </a:p>
        </p:txBody>
      </p:sp>
    </p:spTree>
    <p:extLst>
      <p:ext uri="{BB962C8B-B14F-4D97-AF65-F5344CB8AC3E}">
        <p14:creationId xmlns:p14="http://schemas.microsoft.com/office/powerpoint/2010/main" val="4277601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Release 3 ed331:</a:t>
            </a:r>
            <a:br>
              <a:rPr lang="en-US" dirty="0"/>
            </a:br>
            <a:r>
              <a:rPr lang="en-US" dirty="0"/>
              <a:t>stage 3: work plan</a:t>
            </a:r>
          </a:p>
        </p:txBody>
      </p:sp>
      <p:graphicFrame>
        <p:nvGraphicFramePr>
          <p:cNvPr id="15" name="Table 14">
            <a:extLst>
              <a:ext uri="{FF2B5EF4-FFF2-40B4-BE49-F238E27FC236}">
                <a16:creationId xmlns:a16="http://schemas.microsoft.com/office/drawing/2014/main" id="{30BC122D-0D89-4B57-A186-AB10934BA612}"/>
              </a:ext>
            </a:extLst>
          </p:cNvPr>
          <p:cNvGraphicFramePr>
            <a:graphicFrameLocks noGrp="1"/>
          </p:cNvGraphicFramePr>
          <p:nvPr>
            <p:extLst>
              <p:ext uri="{D42A27DB-BD31-4B8C-83A1-F6EECF244321}">
                <p14:modId xmlns:p14="http://schemas.microsoft.com/office/powerpoint/2010/main" val="3568681158"/>
              </p:ext>
            </p:extLst>
          </p:nvPr>
        </p:nvGraphicFramePr>
        <p:xfrm>
          <a:off x="709753" y="1228283"/>
          <a:ext cx="9167894" cy="4433189"/>
        </p:xfrm>
        <a:graphic>
          <a:graphicData uri="http://schemas.openxmlformats.org/drawingml/2006/table">
            <a:tbl>
              <a:tblPr firstRow="1" firstCol="1" bandRow="1">
                <a:tableStyleId>{5C22544A-7EE6-4342-B048-85BDC9FD1C3A}</a:tableStyleId>
              </a:tblPr>
              <a:tblGrid>
                <a:gridCol w="6968433">
                  <a:extLst>
                    <a:ext uri="{9D8B030D-6E8A-4147-A177-3AD203B41FA5}">
                      <a16:colId xmlns:a16="http://schemas.microsoft.com/office/drawing/2014/main" val="3356398977"/>
                    </a:ext>
                  </a:extLst>
                </a:gridCol>
                <a:gridCol w="2199461">
                  <a:extLst>
                    <a:ext uri="{9D8B030D-6E8A-4147-A177-3AD203B41FA5}">
                      <a16:colId xmlns:a16="http://schemas.microsoft.com/office/drawing/2014/main" val="2130264412"/>
                    </a:ext>
                  </a:extLst>
                </a:gridCol>
              </a:tblGrid>
              <a:tr h="231286">
                <a:tc>
                  <a:txBody>
                    <a:bodyPr/>
                    <a:lstStyle/>
                    <a:p>
                      <a:pPr algn="ctr"/>
                      <a:r>
                        <a:rPr lang="en-GB" sz="1600" u="none" dirty="0">
                          <a:solidFill>
                            <a:schemeClr val="tx2"/>
                          </a:solidFill>
                          <a:effectLst/>
                        </a:rPr>
                        <a:t>Reference</a:t>
                      </a:r>
                      <a:endParaRPr lang="en-US" sz="1600" u="none"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r>
                        <a:rPr lang="en-GB" sz="1600" dirty="0">
                          <a:solidFill>
                            <a:schemeClr val="tx2"/>
                          </a:solidFill>
                          <a:effectLst/>
                        </a:rPr>
                        <a:t>TB App</a:t>
                      </a:r>
                      <a:endParaRPr lang="en-US" sz="160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615289944"/>
                  </a:ext>
                </a:extLst>
              </a:tr>
              <a:tr h="244658">
                <a:tc>
                  <a:txBody>
                    <a:bodyPr/>
                    <a:lstStyle/>
                    <a:p>
                      <a:pPr algn="l">
                        <a:lnSpc>
                          <a:spcPct val="115000"/>
                        </a:lnSpc>
                        <a:spcAft>
                          <a:spcPts val="0"/>
                        </a:spcAft>
                      </a:pPr>
                      <a:r>
                        <a:rPr lang="en-US" sz="1600" b="1" i="1"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Propagated GSs</a:t>
                      </a:r>
                    </a:p>
                  </a:txBody>
                  <a:tcPr marL="68580" marR="68580" marT="0" marB="0">
                    <a:solidFill>
                      <a:schemeClr val="accent5"/>
                    </a:solidFill>
                  </a:tcPr>
                </a:tc>
                <a:tc>
                  <a:txBody>
                    <a:bodyPr/>
                    <a:lstStyle/>
                    <a:p>
                      <a:pPr algn="l">
                        <a:spcAft>
                          <a:spcPts val="0"/>
                        </a:spcAft>
                      </a:pP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2158156"/>
                  </a:ext>
                </a:extLst>
              </a:tr>
              <a:tr h="249115">
                <a:tc>
                  <a:txBody>
                    <a:bodyPr/>
                    <a:lstStyle/>
                    <a:p>
                      <a:pPr algn="l">
                        <a:lnSpc>
                          <a:spcPct val="115000"/>
                        </a:lnSpc>
                        <a:spcAft>
                          <a:spcPts val="0"/>
                        </a:spcAft>
                      </a:pPr>
                      <a:r>
                        <a:rPr lang="en-GB" sz="1600" b="0" u="none" dirty="0">
                          <a:solidFill>
                            <a:schemeClr val="tx2"/>
                          </a:solidFill>
                          <a:effectLst/>
                        </a:rPr>
                        <a:t>SOL001Ed331 </a:t>
                      </a:r>
                      <a:r>
                        <a:rPr lang="en-GB" sz="1600" b="0" u="none" strike="noStrike" dirty="0">
                          <a:solidFill>
                            <a:schemeClr val="tx2"/>
                          </a:solidFill>
                          <a:effectLst/>
                        </a:rPr>
                        <a:t>“TOSCA based NFV Descriptors spec”  </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5888736"/>
                  </a:ext>
                </a:extLst>
              </a:tr>
              <a:tr h="249115">
                <a:tc>
                  <a:txBody>
                    <a:bodyPr/>
                    <a:lstStyle/>
                    <a:p>
                      <a:pPr algn="l">
                        <a:lnSpc>
                          <a:spcPct val="115000"/>
                        </a:lnSpc>
                        <a:spcAft>
                          <a:spcPts val="0"/>
                        </a:spcAft>
                      </a:pPr>
                      <a:r>
                        <a:rPr lang="en-GB" sz="1600" b="0" u="none" dirty="0">
                          <a:solidFill>
                            <a:schemeClr val="tx2"/>
                          </a:solidFill>
                          <a:effectLst/>
                        </a:rPr>
                        <a:t>SOL002Ed331  "</a:t>
                      </a:r>
                      <a:r>
                        <a:rPr lang="en-GB" sz="1600" b="0" u="none" dirty="0" err="1">
                          <a:solidFill>
                            <a:schemeClr val="tx2"/>
                          </a:solidFill>
                          <a:effectLst/>
                        </a:rPr>
                        <a:t>Ve-Vnfm</a:t>
                      </a:r>
                      <a:r>
                        <a:rPr lang="en-GB" sz="1600" b="0" u="none" dirty="0">
                          <a:solidFill>
                            <a:schemeClr val="tx2"/>
                          </a:solidFill>
                          <a:effectLst/>
                        </a:rPr>
                        <a:t> RESTful protocols spec"</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1913385"/>
                  </a:ext>
                </a:extLst>
              </a:tr>
              <a:tr h="249115">
                <a:tc>
                  <a:txBody>
                    <a:bodyPr/>
                    <a:lstStyle/>
                    <a:p>
                      <a:pPr algn="l">
                        <a:lnSpc>
                          <a:spcPct val="115000"/>
                        </a:lnSpc>
                        <a:spcAft>
                          <a:spcPts val="0"/>
                        </a:spcAft>
                      </a:pPr>
                      <a:r>
                        <a:rPr lang="en-GB" sz="1600" b="0" u="none" dirty="0">
                          <a:solidFill>
                            <a:schemeClr val="tx2"/>
                          </a:solidFill>
                          <a:effectLst/>
                        </a:rPr>
                        <a:t>SOL003Ed331  "Or-</a:t>
                      </a:r>
                      <a:r>
                        <a:rPr lang="en-GB" sz="1600" b="0" u="none" dirty="0" err="1">
                          <a:solidFill>
                            <a:schemeClr val="tx2"/>
                          </a:solidFill>
                          <a:effectLst/>
                        </a:rPr>
                        <a:t>Vnfm</a:t>
                      </a:r>
                      <a:r>
                        <a:rPr lang="en-GB" sz="1600" b="0" u="none" dirty="0">
                          <a:solidFill>
                            <a:schemeClr val="tx2"/>
                          </a:solidFill>
                          <a:effectLst/>
                        </a:rPr>
                        <a:t> RESTful protocols spec"</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0877652"/>
                  </a:ext>
                </a:extLst>
              </a:tr>
              <a:tr h="249115">
                <a:tc>
                  <a:txBody>
                    <a:bodyPr/>
                    <a:lstStyle/>
                    <a:p>
                      <a:pPr algn="l">
                        <a:lnSpc>
                          <a:spcPct val="115000"/>
                        </a:lnSpc>
                        <a:spcAft>
                          <a:spcPts val="0"/>
                        </a:spcAft>
                      </a:pPr>
                      <a:r>
                        <a:rPr lang="en-GB" sz="1600" b="0" u="none" dirty="0">
                          <a:solidFill>
                            <a:schemeClr val="tx2"/>
                          </a:solidFill>
                          <a:effectLst/>
                        </a:rPr>
                        <a:t>SOL004Ed331 “VNF Package Stage 3”</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8049677"/>
                  </a:ext>
                </a:extLst>
              </a:tr>
              <a:tr h="249115">
                <a:tc>
                  <a:txBody>
                    <a:bodyPr/>
                    <a:lstStyle/>
                    <a:p>
                      <a:pPr algn="l">
                        <a:lnSpc>
                          <a:spcPct val="115000"/>
                        </a:lnSpc>
                        <a:spcAft>
                          <a:spcPts val="0"/>
                        </a:spcAft>
                      </a:pPr>
                      <a:r>
                        <a:rPr lang="en-GB" sz="1600" b="0" u="none" dirty="0">
                          <a:solidFill>
                            <a:schemeClr val="tx2"/>
                          </a:solidFill>
                          <a:effectLst/>
                        </a:rPr>
                        <a:t>SOL005Ed331  “</a:t>
                      </a:r>
                      <a:r>
                        <a:rPr lang="en-GB" sz="1600" b="0" u="none" dirty="0" err="1">
                          <a:solidFill>
                            <a:schemeClr val="tx2"/>
                          </a:solidFill>
                          <a:effectLst/>
                        </a:rPr>
                        <a:t>Os</a:t>
                      </a:r>
                      <a:r>
                        <a:rPr lang="en-GB" sz="1600" b="0" u="none" dirty="0">
                          <a:solidFill>
                            <a:schemeClr val="tx2"/>
                          </a:solidFill>
                          <a:effectLst/>
                        </a:rPr>
                        <a:t>-Ma –</a:t>
                      </a:r>
                      <a:r>
                        <a:rPr lang="en-GB" sz="1600" b="0" u="none" dirty="0" err="1">
                          <a:solidFill>
                            <a:schemeClr val="tx2"/>
                          </a:solidFill>
                          <a:effectLst/>
                        </a:rPr>
                        <a:t>nfvo</a:t>
                      </a:r>
                      <a:r>
                        <a:rPr lang="en-GB" sz="1600" b="0" u="none" dirty="0">
                          <a:solidFill>
                            <a:schemeClr val="tx2"/>
                          </a:solidFill>
                          <a:effectLst/>
                        </a:rPr>
                        <a:t> RESTful protocols spec”</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7281532"/>
                  </a:ext>
                </a:extLst>
              </a:tr>
              <a:tr h="249115">
                <a:tc>
                  <a:txBody>
                    <a:bodyPr/>
                    <a:lstStyle/>
                    <a:p>
                      <a:pPr algn="l">
                        <a:lnSpc>
                          <a:spcPct val="115000"/>
                        </a:lnSpc>
                        <a:spcAft>
                          <a:spcPts val="0"/>
                        </a:spcAft>
                      </a:pPr>
                      <a:r>
                        <a:rPr lang="en-GB" sz="1600" b="0" u="none" dirty="0">
                          <a:solidFill>
                            <a:schemeClr val="tx2"/>
                          </a:solidFill>
                          <a:effectLst/>
                        </a:rPr>
                        <a:t>SOL006Ed331  “NFV descriptors in YANG”</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0414437"/>
                  </a:ext>
                </a:extLst>
              </a:tr>
              <a:tr h="249115">
                <a:tc>
                  <a:txBody>
                    <a:bodyPr/>
                    <a:lstStyle/>
                    <a:p>
                      <a:pPr algn="l">
                        <a:lnSpc>
                          <a:spcPct val="115000"/>
                        </a:lnSpc>
                        <a:spcAft>
                          <a:spcPts val="0"/>
                        </a:spcAft>
                      </a:pPr>
                      <a:r>
                        <a:rPr lang="en-GB" sz="1600" b="0" u="none" dirty="0">
                          <a:solidFill>
                            <a:schemeClr val="tx2"/>
                          </a:solidFill>
                          <a:effectLst/>
                        </a:rPr>
                        <a:t>SOL007Ed331  “NSD file structure spec »</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8568934"/>
                  </a:ext>
                </a:extLst>
              </a:tr>
              <a:tr h="249115">
                <a:tc>
                  <a:txBody>
                    <a:bodyPr/>
                    <a:lstStyle/>
                    <a:p>
                      <a:pPr algn="l">
                        <a:lnSpc>
                          <a:spcPct val="115000"/>
                        </a:lnSpc>
                        <a:spcAft>
                          <a:spcPts val="0"/>
                        </a:spcAft>
                      </a:pPr>
                      <a:r>
                        <a:rPr lang="en-GB" sz="1600" b="0" u="none" dirty="0">
                          <a:solidFill>
                            <a:schemeClr val="tx2"/>
                          </a:solidFill>
                          <a:effectLst/>
                        </a:rPr>
                        <a:t>SOL013Ed331  “Common aspects of RESTful MANO APIs” </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en-GB" sz="1600" dirty="0">
                          <a:solidFill>
                            <a:schemeClr val="tx2"/>
                          </a:solidFill>
                          <a:effectLst/>
                        </a:rPr>
                        <a:t>2020-03-31</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6292729"/>
                  </a:ext>
                </a:extLst>
              </a:tr>
              <a:tr h="244658">
                <a:tc>
                  <a:txBody>
                    <a:bodyPr/>
                    <a:lstStyle/>
                    <a:p>
                      <a:pPr algn="l">
                        <a:lnSpc>
                          <a:spcPct val="115000"/>
                        </a:lnSpc>
                        <a:spcAft>
                          <a:spcPts val="0"/>
                        </a:spcAft>
                      </a:pPr>
                      <a:r>
                        <a:rPr lang="en-US" sz="1600" b="1" i="1"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New GSs</a:t>
                      </a:r>
                    </a:p>
                  </a:txBody>
                  <a:tcPr marL="68580" marR="68580" marT="0" marB="0">
                    <a:solidFill>
                      <a:schemeClr val="accent1">
                        <a:lumMod val="40000"/>
                        <a:lumOff val="60000"/>
                      </a:schemeClr>
                    </a:solidFill>
                  </a:tcPr>
                </a:tc>
                <a:tc>
                  <a:txBody>
                    <a:bodyPr/>
                    <a:lstStyle/>
                    <a:p>
                      <a:pPr algn="l">
                        <a:spcAft>
                          <a:spcPts val="0"/>
                        </a:spcAft>
                      </a:pP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1021744"/>
                  </a:ext>
                </a:extLst>
              </a:tr>
              <a:tr h="249115">
                <a:tc>
                  <a:txBody>
                    <a:bodyPr/>
                    <a:lstStyle/>
                    <a:p>
                      <a:pPr algn="l">
                        <a:lnSpc>
                          <a:spcPct val="115000"/>
                        </a:lnSpc>
                        <a:spcAft>
                          <a:spcPts val="0"/>
                        </a:spcAft>
                      </a:pPr>
                      <a:r>
                        <a:rPr lang="en-GB" sz="1600" b="0" u="none" dirty="0">
                          <a:solidFill>
                            <a:schemeClr val="tx2"/>
                          </a:solidFill>
                          <a:effectLst/>
                        </a:rPr>
                        <a:t>SOL009 “MANO </a:t>
                      </a:r>
                      <a:r>
                        <a:rPr lang="en-GB" sz="1600" b="0" u="none" dirty="0" err="1">
                          <a:solidFill>
                            <a:schemeClr val="tx2"/>
                          </a:solidFill>
                          <a:effectLst/>
                        </a:rPr>
                        <a:t>mgmt</a:t>
                      </a:r>
                      <a:r>
                        <a:rPr lang="en-GB" sz="1600" b="0" u="none" dirty="0">
                          <a:solidFill>
                            <a:schemeClr val="tx2"/>
                          </a:solidFill>
                          <a:effectLst/>
                        </a:rPr>
                        <a:t> stage 3“</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l">
                        <a:lnSpc>
                          <a:spcPct val="115000"/>
                        </a:lnSpc>
                        <a:spcAft>
                          <a:spcPts val="0"/>
                        </a:spcAft>
                      </a:pPr>
                      <a:r>
                        <a:rPr lang="en-GB" sz="1600" dirty="0">
                          <a:solidFill>
                            <a:schemeClr val="tx2"/>
                          </a:solidFill>
                          <a:effectLst/>
                        </a:rPr>
                        <a:t>2019.10.07</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27849469"/>
                  </a:ext>
                </a:extLst>
              </a:tr>
              <a:tr h="249115">
                <a:tc>
                  <a:txBody>
                    <a:bodyPr/>
                    <a:lstStyle/>
                    <a:p>
                      <a:pPr algn="l">
                        <a:lnSpc>
                          <a:spcPct val="115000"/>
                        </a:lnSpc>
                        <a:spcAft>
                          <a:spcPts val="0"/>
                        </a:spcAft>
                      </a:pPr>
                      <a:r>
                        <a:rPr lang="en-GB" sz="1600" b="0" u="none" dirty="0">
                          <a:solidFill>
                            <a:schemeClr val="tx2"/>
                          </a:solidFill>
                          <a:effectLst/>
                        </a:rPr>
                        <a:t>SOL010 “VNF snapshot </a:t>
                      </a:r>
                      <a:r>
                        <a:rPr lang="en-GB" sz="1600" b="0" u="none" dirty="0" err="1">
                          <a:solidFill>
                            <a:schemeClr val="tx2"/>
                          </a:solidFill>
                          <a:effectLst/>
                        </a:rPr>
                        <a:t>pkg</a:t>
                      </a:r>
                      <a:r>
                        <a:rPr lang="en-GB" sz="1600" b="0" u="none" dirty="0">
                          <a:solidFill>
                            <a:schemeClr val="tx2"/>
                          </a:solidFill>
                          <a:effectLst/>
                        </a:rPr>
                        <a:t> stage 3”</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15000"/>
                        </a:lnSpc>
                        <a:spcAft>
                          <a:spcPts val="0"/>
                        </a:spcAft>
                      </a:pPr>
                      <a:r>
                        <a:rPr lang="en-GB" sz="1600" dirty="0">
                          <a:solidFill>
                            <a:schemeClr val="tx2"/>
                          </a:solidFill>
                          <a:effectLst/>
                        </a:rPr>
                        <a:t>2020-04-30</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2064081"/>
                  </a:ext>
                </a:extLst>
              </a:tr>
              <a:tr h="249115">
                <a:tc>
                  <a:txBody>
                    <a:bodyPr/>
                    <a:lstStyle/>
                    <a:p>
                      <a:pPr algn="l">
                        <a:lnSpc>
                          <a:spcPct val="115000"/>
                        </a:lnSpc>
                        <a:spcAft>
                          <a:spcPts val="0"/>
                        </a:spcAft>
                      </a:pPr>
                      <a:r>
                        <a:rPr lang="en-GB" sz="1600" b="0" u="none" dirty="0">
                          <a:solidFill>
                            <a:schemeClr val="tx2"/>
                          </a:solidFill>
                          <a:effectLst/>
                        </a:rPr>
                        <a:t>SOL011 “Or-Or Stage 3”</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l">
                        <a:spcAft>
                          <a:spcPts val="0"/>
                        </a:spcAft>
                      </a:pPr>
                      <a:r>
                        <a:rPr lang="en-GB"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2020-01-06</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059681625"/>
                  </a:ext>
                </a:extLst>
              </a:tr>
              <a:tr h="249115">
                <a:tc>
                  <a:txBody>
                    <a:bodyPr/>
                    <a:lstStyle/>
                    <a:p>
                      <a:pPr algn="l">
                        <a:lnSpc>
                          <a:spcPct val="115000"/>
                        </a:lnSpc>
                        <a:spcAft>
                          <a:spcPts val="0"/>
                        </a:spcAft>
                      </a:pPr>
                      <a:r>
                        <a:rPr lang="en-GB" sz="1600" b="0" u="none" dirty="0">
                          <a:solidFill>
                            <a:schemeClr val="tx2"/>
                          </a:solidFill>
                          <a:effectLst/>
                        </a:rPr>
                        <a:t>SOL012 “Policy </a:t>
                      </a:r>
                      <a:r>
                        <a:rPr lang="en-GB" sz="1600" b="0" u="none" dirty="0" err="1">
                          <a:solidFill>
                            <a:schemeClr val="tx2"/>
                          </a:solidFill>
                          <a:effectLst/>
                        </a:rPr>
                        <a:t>Mgmt</a:t>
                      </a:r>
                      <a:r>
                        <a:rPr lang="en-GB" sz="1600" b="0" u="none" dirty="0">
                          <a:solidFill>
                            <a:schemeClr val="tx2"/>
                          </a:solidFill>
                          <a:effectLst/>
                        </a:rPr>
                        <a:t> </a:t>
                      </a:r>
                      <a:r>
                        <a:rPr lang="en-GB" sz="1600" b="0" u="none" dirty="0" err="1">
                          <a:solidFill>
                            <a:schemeClr val="tx2"/>
                          </a:solidFill>
                          <a:effectLst/>
                        </a:rPr>
                        <a:t>Intface</a:t>
                      </a:r>
                      <a:r>
                        <a:rPr lang="en-GB" sz="1600" b="0" u="none" dirty="0">
                          <a:solidFill>
                            <a:schemeClr val="tx2"/>
                          </a:solidFill>
                          <a:effectLst/>
                        </a:rPr>
                        <a:t>”</a:t>
                      </a:r>
                      <a:endParaRPr lang="en-US" sz="1600" b="0"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en-GB" sz="1600" dirty="0">
                          <a:solidFill>
                            <a:schemeClr val="tx2"/>
                          </a:solidFill>
                          <a:effectLst/>
                        </a:rPr>
                        <a:t>2020-04-28</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9973450"/>
                  </a:ext>
                </a:extLst>
              </a:tr>
              <a:tr h="244658">
                <a:tc>
                  <a:txBody>
                    <a:bodyPr/>
                    <a:lstStyle/>
                    <a:p>
                      <a:pPr algn="l">
                        <a:lnSpc>
                          <a:spcPct val="115000"/>
                        </a:lnSpc>
                        <a:spcAft>
                          <a:spcPts val="0"/>
                        </a:spcAft>
                      </a:pPr>
                      <a:r>
                        <a:rPr lang="en-US" sz="1600" b="1" i="1" u="non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New GRs</a:t>
                      </a:r>
                    </a:p>
                  </a:txBody>
                  <a:tcPr marL="68580" marR="68580" marT="0" marB="0">
                    <a:solidFill>
                      <a:schemeClr val="accent1">
                        <a:lumMod val="40000"/>
                        <a:lumOff val="60000"/>
                      </a:schemeClr>
                    </a:solidFill>
                  </a:tcPr>
                </a:tc>
                <a:tc>
                  <a:txBody>
                    <a:bodyPr/>
                    <a:lstStyle/>
                    <a:p>
                      <a:pPr algn="l">
                        <a:spcAft>
                          <a:spcPts val="0"/>
                        </a:spcAft>
                      </a:pP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6930827"/>
                  </a:ext>
                </a:extLst>
              </a:tr>
              <a:tr h="250319">
                <a:tc>
                  <a:txBody>
                    <a:bodyPr/>
                    <a:lstStyle/>
                    <a:p>
                      <a:pPr marL="0" algn="l" defTabSz="914400" rtl="1" eaLnBrk="1" latinLnBrk="0" hangingPunct="1">
                        <a:lnSpc>
                          <a:spcPct val="115000"/>
                        </a:lnSpc>
                        <a:spcAft>
                          <a:spcPts val="0"/>
                        </a:spcAft>
                      </a:pPr>
                      <a:r>
                        <a:rPr lang="en-GB" sz="1600" b="0" u="none" kern="1200" dirty="0">
                          <a:solidFill>
                            <a:schemeClr val="tx2"/>
                          </a:solidFill>
                          <a:effectLst/>
                          <a:latin typeface="+mn-lt"/>
                          <a:ea typeface="+mn-ea"/>
                          <a:cs typeface="+mn-cs"/>
                        </a:rPr>
                        <a:t>SOL017 “MSCS Stage 3”</a:t>
                      </a:r>
                      <a:endParaRPr lang="en-US" sz="1600" b="0" u="none" kern="1200" dirty="0">
                        <a:solidFill>
                          <a:schemeClr val="tx2"/>
                        </a:solidFill>
                        <a:effectLst/>
                        <a:latin typeface="+mn-lt"/>
                        <a:ea typeface="+mn-ea"/>
                        <a:cs typeface="+mn-cs"/>
                      </a:endParaRPr>
                    </a:p>
                  </a:txBody>
                  <a:tcPr marL="68580" marR="68580" marT="0" marB="0">
                    <a:solidFill>
                      <a:schemeClr val="accent1">
                        <a:lumMod val="40000"/>
                        <a:lumOff val="60000"/>
                      </a:schemeClr>
                    </a:solidFill>
                  </a:tcPr>
                </a:tc>
                <a:tc>
                  <a:txBody>
                    <a:bodyPr/>
                    <a:lstStyle/>
                    <a:p>
                      <a:pPr marL="0" algn="l" defTabSz="914400" rtl="1" eaLnBrk="1" latinLnBrk="0" hangingPunct="1">
                        <a:lnSpc>
                          <a:spcPct val="115000"/>
                        </a:lnSpc>
                        <a:spcAft>
                          <a:spcPts val="0"/>
                        </a:spcAft>
                      </a:pPr>
                      <a:r>
                        <a:rPr lang="en-GB" sz="1600" b="0" u="none" kern="1200" dirty="0">
                          <a:solidFill>
                            <a:schemeClr val="tx2"/>
                          </a:solidFill>
                          <a:effectLst/>
                          <a:latin typeface="+mn-lt"/>
                          <a:ea typeface="+mn-ea"/>
                          <a:cs typeface="+mn-cs"/>
                        </a:rPr>
                        <a:t>2020-04-30</a:t>
                      </a:r>
                      <a:endParaRPr lang="en-US" sz="1600" b="0" u="none" kern="1200" dirty="0">
                        <a:solidFill>
                          <a:schemeClr val="tx2"/>
                        </a:solidFill>
                        <a:effectLst/>
                        <a:latin typeface="+mn-lt"/>
                        <a:ea typeface="+mn-ea"/>
                        <a:cs typeface="+mn-cs"/>
                      </a:endParaRPr>
                    </a:p>
                  </a:txBody>
                  <a:tcPr marL="68580" marR="68580" marT="0" marB="0"/>
                </a:tc>
                <a:extLst>
                  <a:ext uri="{0D108BD9-81ED-4DB2-BD59-A6C34878D82A}">
                    <a16:rowId xmlns:a16="http://schemas.microsoft.com/office/drawing/2014/main" val="977499410"/>
                  </a:ext>
                </a:extLst>
              </a:tr>
            </a:tbl>
          </a:graphicData>
        </a:graphic>
      </p:graphicFrame>
      <p:sp>
        <p:nvSpPr>
          <p:cNvPr id="17" name="TextBox 16">
            <a:extLst>
              <a:ext uri="{FF2B5EF4-FFF2-40B4-BE49-F238E27FC236}">
                <a16:creationId xmlns:a16="http://schemas.microsoft.com/office/drawing/2014/main" id="{E9813BFC-3DF3-4093-AFF5-8E702316F97E}"/>
              </a:ext>
            </a:extLst>
          </p:cNvPr>
          <p:cNvSpPr txBox="1"/>
          <p:nvPr/>
        </p:nvSpPr>
        <p:spPr>
          <a:xfrm>
            <a:off x="709753" y="5810334"/>
            <a:ext cx="9167893"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dirty="0">
                <a:solidFill>
                  <a:schemeClr val="tx2"/>
                </a:solidFill>
              </a:rPr>
              <a:t>The 1st publication of Release 3 GSs will not address all Release 3 features and might contain fixes agreed in IFAEd341. The minimum list of features required for the 1st publication: VNF software modification, Host Reservation; Network Slicing, </a:t>
            </a:r>
            <a:r>
              <a:rPr lang="en-US" sz="1600" dirty="0" err="1">
                <a:solidFill>
                  <a:schemeClr val="tx2"/>
                </a:solidFill>
              </a:rPr>
              <a:t>Mgmt</a:t>
            </a:r>
            <a:r>
              <a:rPr lang="en-US" sz="1600" dirty="0">
                <a:solidFill>
                  <a:schemeClr val="tx2"/>
                </a:solidFill>
              </a:rPr>
              <a:t> &amp; Connectivity Multi-Site Services (MCMSS); VNF Snapshotting</a:t>
            </a:r>
            <a:endParaRPr lang="en-DE" sz="1600" dirty="0">
              <a:solidFill>
                <a:schemeClr val="tx2"/>
              </a:solidFill>
            </a:endParaRPr>
          </a:p>
        </p:txBody>
      </p:sp>
    </p:spTree>
    <p:extLst>
      <p:ext uri="{BB962C8B-B14F-4D97-AF65-F5344CB8AC3E}">
        <p14:creationId xmlns:p14="http://schemas.microsoft.com/office/powerpoint/2010/main" val="396589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F1800E-6E20-4CAE-924E-2F1340D1FC0A}"/>
              </a:ext>
            </a:extLst>
          </p:cNvPr>
          <p:cNvSpPr>
            <a:spLocks noGrp="1"/>
          </p:cNvSpPr>
          <p:nvPr>
            <p:ph type="title"/>
          </p:nvPr>
        </p:nvSpPr>
        <p:spPr/>
        <p:txBody>
          <a:bodyPr/>
          <a:lstStyle/>
          <a:p>
            <a:r>
              <a:rPr lang="en-US" dirty="0"/>
              <a:t>Part 1: NFV Release 2</a:t>
            </a:r>
          </a:p>
        </p:txBody>
      </p:sp>
    </p:spTree>
    <p:extLst>
      <p:ext uri="{BB962C8B-B14F-4D97-AF65-F5344CB8AC3E}">
        <p14:creationId xmlns:p14="http://schemas.microsoft.com/office/powerpoint/2010/main" val="294527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Release 2:</a:t>
            </a:r>
            <a:br>
              <a:rPr lang="en-US" dirty="0"/>
            </a:br>
            <a:r>
              <a:rPr lang="en-US" dirty="0"/>
              <a:t>protocols and data model standardization</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526323" y="1194031"/>
            <a:ext cx="7048342" cy="1324197"/>
          </a:xfrm>
        </p:spPr>
        <p:txBody>
          <a:bodyPr/>
          <a:lstStyle/>
          <a:p>
            <a:r>
              <a:rPr lang="en-GB" sz="2000" dirty="0"/>
              <a:t>The content of the </a:t>
            </a:r>
            <a:r>
              <a:rPr lang="en-GB" sz="2000" dirty="0">
                <a:solidFill>
                  <a:srgbClr val="298FD1"/>
                </a:solidFill>
              </a:rPr>
              <a:t>NFV-SOL APIs is based on the related NFV-IFA and NFV-SEC specifications</a:t>
            </a:r>
            <a:r>
              <a:rPr lang="en-GB" sz="2000" dirty="0"/>
              <a:t>. The NFV-SOL specifications are </a:t>
            </a:r>
            <a:r>
              <a:rPr lang="en-GB" sz="2000" dirty="0">
                <a:solidFill>
                  <a:srgbClr val="298FD1"/>
                </a:solidFill>
              </a:rPr>
              <a:t>implementable representations </a:t>
            </a:r>
            <a:r>
              <a:rPr lang="en-GB" sz="2000" dirty="0"/>
              <a:t>of the design defined in the stage 2 specifications, </a:t>
            </a:r>
            <a:r>
              <a:rPr lang="en-GB" sz="2000" dirty="0">
                <a:solidFill>
                  <a:srgbClr val="298FD1"/>
                </a:solidFill>
              </a:rPr>
              <a:t>not alternative solutions</a:t>
            </a:r>
            <a:r>
              <a:rPr lang="en-GB" sz="2000" dirty="0"/>
              <a:t>.</a:t>
            </a:r>
          </a:p>
          <a:p>
            <a:pPr lvl="1"/>
            <a:endParaRPr lang="en-GB" dirty="0"/>
          </a:p>
        </p:txBody>
      </p:sp>
      <p:sp>
        <p:nvSpPr>
          <p:cNvPr id="7" name="TextBox 6">
            <a:extLst>
              <a:ext uri="{FF2B5EF4-FFF2-40B4-BE49-F238E27FC236}">
                <a16:creationId xmlns:a16="http://schemas.microsoft.com/office/drawing/2014/main" id="{6C92964B-871F-430C-97B2-7AAEB66548E5}"/>
              </a:ext>
            </a:extLst>
          </p:cNvPr>
          <p:cNvSpPr txBox="1"/>
          <p:nvPr/>
        </p:nvSpPr>
        <p:spPr>
          <a:xfrm>
            <a:off x="488222" y="2610202"/>
            <a:ext cx="2991256" cy="2323495"/>
          </a:xfrm>
          <a:prstGeom prst="rect">
            <a:avLst/>
          </a:prstGeom>
          <a:noFill/>
          <a:ln w="28575">
            <a:solidFill>
              <a:schemeClr val="accent1"/>
            </a:solidFill>
          </a:ln>
        </p:spPr>
        <p:txBody>
          <a:bodyPr wrap="square" rtlCol="0">
            <a:noAutofit/>
          </a:bodyPr>
          <a:lstStyle/>
          <a:p>
            <a:r>
              <a:rPr lang="en-GB" sz="2000" b="1" dirty="0"/>
              <a:t>Stage 2: </a:t>
            </a:r>
            <a:r>
              <a:rPr lang="en-GB" sz="1600" dirty="0"/>
              <a:t>Requirements and information model</a:t>
            </a:r>
          </a:p>
          <a:p>
            <a:r>
              <a:rPr lang="en-GB" sz="1600" dirty="0"/>
              <a:t>NFV-IFA 007 (Or-</a:t>
            </a:r>
            <a:r>
              <a:rPr lang="en-GB" sz="1600" dirty="0" err="1"/>
              <a:t>Vnfm</a:t>
            </a:r>
            <a:r>
              <a:rPr lang="en-GB" sz="1600" dirty="0"/>
              <a:t>)</a:t>
            </a:r>
          </a:p>
          <a:p>
            <a:r>
              <a:rPr lang="en-GB" sz="1600" dirty="0"/>
              <a:t>NFV-IFA 008 (</a:t>
            </a:r>
            <a:r>
              <a:rPr lang="en-GB" sz="1600" dirty="0" err="1"/>
              <a:t>Ve-Vnfm</a:t>
            </a:r>
            <a:r>
              <a:rPr lang="en-GB" sz="1600" dirty="0"/>
              <a:t>)</a:t>
            </a:r>
          </a:p>
          <a:p>
            <a:r>
              <a:rPr lang="en-GB" sz="1600" dirty="0"/>
              <a:t>NFV-IFA 013 (</a:t>
            </a:r>
            <a:r>
              <a:rPr lang="en-GB" sz="1600" dirty="0" err="1"/>
              <a:t>Os</a:t>
            </a:r>
            <a:r>
              <a:rPr lang="en-GB" sz="1600" dirty="0"/>
              <a:t>-Ma-</a:t>
            </a:r>
            <a:r>
              <a:rPr lang="en-GB" sz="1600" dirty="0" err="1"/>
              <a:t>nfvo</a:t>
            </a:r>
            <a:r>
              <a:rPr lang="en-GB" sz="1600" dirty="0"/>
              <a:t>)</a:t>
            </a:r>
          </a:p>
          <a:p>
            <a:r>
              <a:rPr lang="en-GB" sz="1600" dirty="0"/>
              <a:t>NFV-IFA 011 (VNF Package, VNFD)</a:t>
            </a:r>
          </a:p>
          <a:p>
            <a:r>
              <a:rPr lang="en-GB" sz="1600" dirty="0"/>
              <a:t>NFV-IFA 014 (NSD </a:t>
            </a:r>
            <a:r>
              <a:rPr lang="en-GB" sz="1600"/>
              <a:t>and PNFD)</a:t>
            </a:r>
            <a:endParaRPr lang="en-GB" sz="1600" dirty="0"/>
          </a:p>
          <a:p>
            <a:r>
              <a:rPr lang="en-GB" sz="1600" dirty="0"/>
              <a:t>NFV-IFA 010 (NFV-MANO functional requirements)</a:t>
            </a:r>
          </a:p>
        </p:txBody>
      </p:sp>
      <p:sp>
        <p:nvSpPr>
          <p:cNvPr id="8" name="TextBox 7">
            <a:extLst>
              <a:ext uri="{FF2B5EF4-FFF2-40B4-BE49-F238E27FC236}">
                <a16:creationId xmlns:a16="http://schemas.microsoft.com/office/drawing/2014/main" id="{5EE57A6D-A994-4139-B01C-61FA90848E15}"/>
              </a:ext>
            </a:extLst>
          </p:cNvPr>
          <p:cNvSpPr txBox="1"/>
          <p:nvPr/>
        </p:nvSpPr>
        <p:spPr>
          <a:xfrm>
            <a:off x="7187747" y="2845546"/>
            <a:ext cx="4926304" cy="2905070"/>
          </a:xfrm>
          <a:prstGeom prst="rect">
            <a:avLst/>
          </a:prstGeom>
          <a:noFill/>
          <a:ln w="28575">
            <a:solidFill>
              <a:schemeClr val="accent1"/>
            </a:solidFill>
          </a:ln>
        </p:spPr>
        <p:txBody>
          <a:bodyPr wrap="square" rtlCol="0">
            <a:noAutofit/>
          </a:bodyPr>
          <a:lstStyle/>
          <a:p>
            <a:r>
              <a:rPr lang="en-GB" sz="2000" b="1" dirty="0"/>
              <a:t>Stage 3: </a:t>
            </a:r>
            <a:r>
              <a:rPr lang="en-GB" sz="1600" dirty="0"/>
              <a:t>Protocols and data model</a:t>
            </a:r>
          </a:p>
          <a:p>
            <a:r>
              <a:rPr lang="en-GB" sz="1600" dirty="0"/>
              <a:t>NFV-SOL 003 (Or-</a:t>
            </a:r>
            <a:r>
              <a:rPr lang="en-GB" sz="1600" dirty="0" err="1"/>
              <a:t>Vnfm</a:t>
            </a:r>
            <a:r>
              <a:rPr lang="en-GB" sz="1600" dirty="0"/>
              <a:t>)</a:t>
            </a:r>
          </a:p>
          <a:p>
            <a:r>
              <a:rPr lang="en-GB" sz="1600" dirty="0"/>
              <a:t>NFV-SOL 002 (</a:t>
            </a:r>
            <a:r>
              <a:rPr lang="en-GB" sz="1600" dirty="0" err="1"/>
              <a:t>Ve-Vnfm</a:t>
            </a:r>
            <a:r>
              <a:rPr lang="en-GB" sz="1600" dirty="0"/>
              <a:t>)</a:t>
            </a:r>
          </a:p>
          <a:p>
            <a:r>
              <a:rPr lang="en-GB" sz="1600" dirty="0"/>
              <a:t>NFV-SOL 005 (</a:t>
            </a:r>
            <a:r>
              <a:rPr lang="en-GB" sz="1600" dirty="0" err="1"/>
              <a:t>Os</a:t>
            </a:r>
            <a:r>
              <a:rPr lang="en-GB" sz="1600" dirty="0"/>
              <a:t>-Ma-</a:t>
            </a:r>
            <a:r>
              <a:rPr lang="en-GB" sz="1600" dirty="0" err="1"/>
              <a:t>nfvo</a:t>
            </a:r>
            <a:r>
              <a:rPr lang="en-GB" sz="1600" dirty="0"/>
              <a:t>)</a:t>
            </a:r>
          </a:p>
          <a:p>
            <a:r>
              <a:rPr lang="en-GB" sz="1600" dirty="0"/>
              <a:t>NFV-SOL 013 (Common API aspects)</a:t>
            </a:r>
          </a:p>
          <a:p>
            <a:r>
              <a:rPr lang="en-GB" sz="1600" dirty="0"/>
              <a:t>NFV-SOL 004 (VNF Packaging and PNF archive)</a:t>
            </a:r>
          </a:p>
          <a:p>
            <a:r>
              <a:rPr lang="en-GB" sz="1600" dirty="0"/>
              <a:t>NFV-SOL 001 (TOSCA VNFD, NSD) </a:t>
            </a:r>
          </a:p>
          <a:p>
            <a:r>
              <a:rPr lang="en-GB" sz="1600" dirty="0"/>
              <a:t>NFV-SOL 006 (YANG VNFD, NSD)</a:t>
            </a:r>
          </a:p>
          <a:p>
            <a:r>
              <a:rPr lang="en-GB" sz="1600" dirty="0"/>
              <a:t>NFV-SOL 007 (NSD file structure)</a:t>
            </a:r>
          </a:p>
          <a:p>
            <a:r>
              <a:rPr lang="en-GB" sz="1600" dirty="0"/>
              <a:t>NFV-SOL 014 (Virtualised resource descriptors) </a:t>
            </a:r>
            <a:r>
              <a:rPr lang="en-GB" sz="1600" dirty="0">
                <a:highlight>
                  <a:srgbClr val="FFFF00"/>
                </a:highlight>
              </a:rPr>
              <a:t>(in draft)</a:t>
            </a:r>
          </a:p>
          <a:p>
            <a:r>
              <a:rPr lang="en-GB" sz="1600" dirty="0"/>
              <a:t>NFV-SOL 016 (NFV-MANO procedures) </a:t>
            </a:r>
            <a:r>
              <a:rPr lang="en-GB" sz="1600" dirty="0">
                <a:highlight>
                  <a:srgbClr val="FFFF00"/>
                </a:highlight>
              </a:rPr>
              <a:t>(in draft)</a:t>
            </a:r>
          </a:p>
          <a:p>
            <a:endParaRPr lang="en-GB" sz="1600" dirty="0"/>
          </a:p>
        </p:txBody>
      </p:sp>
      <p:sp>
        <p:nvSpPr>
          <p:cNvPr id="9" name="Arrow: Pentagon 8">
            <a:extLst>
              <a:ext uri="{FF2B5EF4-FFF2-40B4-BE49-F238E27FC236}">
                <a16:creationId xmlns:a16="http://schemas.microsoft.com/office/drawing/2014/main" id="{9446E482-53D8-40C6-A74D-FA9EC6B4867E}"/>
              </a:ext>
            </a:extLst>
          </p:cNvPr>
          <p:cNvSpPr/>
          <p:nvPr/>
        </p:nvSpPr>
        <p:spPr>
          <a:xfrm>
            <a:off x="3557427" y="3428999"/>
            <a:ext cx="3558312" cy="2323496"/>
          </a:xfrm>
          <a:prstGeom prst="homePlate">
            <a:avLst>
              <a:gd name="adj" fmla="val 197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Mapping information model to data model</a:t>
            </a:r>
          </a:p>
          <a:p>
            <a:pPr algn="ctr"/>
            <a:endParaRPr lang="en-GB" sz="1600" dirty="0"/>
          </a:p>
          <a:p>
            <a:pPr algn="ctr"/>
            <a:r>
              <a:rPr lang="en-GB" sz="1600" dirty="0"/>
              <a:t>Defining protocol machinery for the operations specified in stage 2</a:t>
            </a:r>
          </a:p>
          <a:p>
            <a:pPr algn="ctr"/>
            <a:endParaRPr lang="en-GB" sz="1600" dirty="0"/>
          </a:p>
          <a:p>
            <a:pPr algn="ctr"/>
            <a:r>
              <a:rPr lang="en-GB" sz="1600" dirty="0"/>
              <a:t>Closing gaps left open in stage 2 </a:t>
            </a:r>
            <a:br>
              <a:rPr lang="en-GB" sz="1600" dirty="0"/>
            </a:br>
            <a:r>
              <a:rPr lang="en-GB" sz="1600" dirty="0"/>
              <a:t>(e.g. error handling, technical details)</a:t>
            </a:r>
          </a:p>
        </p:txBody>
      </p:sp>
      <p:cxnSp>
        <p:nvCxnSpPr>
          <p:cNvPr id="11" name="Straight Arrow Connector 10">
            <a:extLst>
              <a:ext uri="{FF2B5EF4-FFF2-40B4-BE49-F238E27FC236}">
                <a16:creationId xmlns:a16="http://schemas.microsoft.com/office/drawing/2014/main" id="{01AAA635-FA47-4C9D-B6B4-777F3F566D93}"/>
              </a:ext>
            </a:extLst>
          </p:cNvPr>
          <p:cNvCxnSpPr>
            <a:cxnSpLocks/>
            <a:stCxn id="13" idx="2"/>
            <a:endCxn id="9" idx="0"/>
          </p:cNvCxnSpPr>
          <p:nvPr/>
        </p:nvCxnSpPr>
        <p:spPr>
          <a:xfrm>
            <a:off x="5105329" y="3201067"/>
            <a:ext cx="1414" cy="2279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1B71667C-447F-4259-B27F-F00FB2EB8F63}"/>
              </a:ext>
            </a:extLst>
          </p:cNvPr>
          <p:cNvSpPr/>
          <p:nvPr/>
        </p:nvSpPr>
        <p:spPr>
          <a:xfrm>
            <a:off x="7265567" y="5948781"/>
            <a:ext cx="4254489" cy="803555"/>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r>
              <a:rPr lang="en-GB" sz="2000" b="1" dirty="0"/>
              <a:t>Testing: </a:t>
            </a:r>
            <a:r>
              <a:rPr lang="en-GB" sz="1600" dirty="0"/>
              <a:t>Benchmarking, interop, conformance</a:t>
            </a:r>
          </a:p>
          <a:p>
            <a:r>
              <a:rPr lang="en-GB" sz="1600" dirty="0"/>
              <a:t>NFV-TST 007 (testing guidelines)</a:t>
            </a:r>
          </a:p>
          <a:p>
            <a:r>
              <a:rPr lang="en-GB" sz="1600" dirty="0"/>
              <a:t>NFV-TST 010 (API conformance)</a:t>
            </a:r>
            <a:endParaRPr lang="en-DE" sz="1600" dirty="0"/>
          </a:p>
        </p:txBody>
      </p:sp>
      <p:sp>
        <p:nvSpPr>
          <p:cNvPr id="13" name="TextBox 12">
            <a:extLst>
              <a:ext uri="{FF2B5EF4-FFF2-40B4-BE49-F238E27FC236}">
                <a16:creationId xmlns:a16="http://schemas.microsoft.com/office/drawing/2014/main" id="{77A99BC7-F75B-468D-A797-4750BBC6802A}"/>
              </a:ext>
            </a:extLst>
          </p:cNvPr>
          <p:cNvSpPr txBox="1"/>
          <p:nvPr/>
        </p:nvSpPr>
        <p:spPr>
          <a:xfrm>
            <a:off x="3572273" y="2616292"/>
            <a:ext cx="3066112" cy="584775"/>
          </a:xfrm>
          <a:prstGeom prst="rect">
            <a:avLst/>
          </a:prstGeom>
          <a:solidFill>
            <a:schemeClr val="bg1"/>
          </a:solidFill>
          <a:ln w="28575">
            <a:solidFill>
              <a:schemeClr val="accent1"/>
            </a:solidFill>
          </a:ln>
        </p:spPr>
        <p:txBody>
          <a:bodyPr wrap="square" rtlCol="0">
            <a:spAutoFit/>
          </a:bodyPr>
          <a:lstStyle/>
          <a:p>
            <a:pPr algn="ctr"/>
            <a:r>
              <a:rPr lang="en-GB" sz="1600" dirty="0"/>
              <a:t>NFV-SOL 015 (NFV-MANO SOL API conventions and guidelines)</a:t>
            </a:r>
          </a:p>
        </p:txBody>
      </p:sp>
      <p:sp>
        <p:nvSpPr>
          <p:cNvPr id="14" name="Arrow: Bent 13">
            <a:extLst>
              <a:ext uri="{FF2B5EF4-FFF2-40B4-BE49-F238E27FC236}">
                <a16:creationId xmlns:a16="http://schemas.microsoft.com/office/drawing/2014/main" id="{9F1EAAEA-426A-4A46-939C-6CB488044D5E}"/>
              </a:ext>
            </a:extLst>
          </p:cNvPr>
          <p:cNvSpPr/>
          <p:nvPr/>
        </p:nvSpPr>
        <p:spPr>
          <a:xfrm flipV="1">
            <a:off x="3557427" y="5978548"/>
            <a:ext cx="3660300" cy="541127"/>
          </a:xfrm>
          <a:prstGeom prst="bentArrow">
            <a:avLst>
              <a:gd name="adj1" fmla="val 25000"/>
              <a:gd name="adj2" fmla="val 23219"/>
              <a:gd name="adj3" fmla="val 31347"/>
              <a:gd name="adj4" fmla="val 4375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sz="2000">
              <a:solidFill>
                <a:schemeClr val="tx1"/>
              </a:solidFill>
            </a:endParaRPr>
          </a:p>
        </p:txBody>
      </p:sp>
      <p:sp>
        <p:nvSpPr>
          <p:cNvPr id="15" name="Arrow: Down 14">
            <a:extLst>
              <a:ext uri="{FF2B5EF4-FFF2-40B4-BE49-F238E27FC236}">
                <a16:creationId xmlns:a16="http://schemas.microsoft.com/office/drawing/2014/main" id="{806FE8DB-2DA5-4619-8638-962174C2463E}"/>
              </a:ext>
            </a:extLst>
          </p:cNvPr>
          <p:cNvSpPr/>
          <p:nvPr/>
        </p:nvSpPr>
        <p:spPr>
          <a:xfrm>
            <a:off x="8633797" y="5719527"/>
            <a:ext cx="504055" cy="36004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sz="2000"/>
          </a:p>
        </p:txBody>
      </p:sp>
      <p:sp>
        <p:nvSpPr>
          <p:cNvPr id="16" name="Rectangle 15">
            <a:extLst>
              <a:ext uri="{FF2B5EF4-FFF2-40B4-BE49-F238E27FC236}">
                <a16:creationId xmlns:a16="http://schemas.microsoft.com/office/drawing/2014/main" id="{FE5F4949-9292-4249-8008-3C3365A6376A}"/>
              </a:ext>
            </a:extLst>
          </p:cNvPr>
          <p:cNvSpPr/>
          <p:nvPr/>
        </p:nvSpPr>
        <p:spPr>
          <a:xfrm>
            <a:off x="7663565" y="317765"/>
            <a:ext cx="4450486" cy="18740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lvl="1" algn="ctr"/>
            <a:r>
              <a:rPr lang="en-GB" sz="1600" dirty="0">
                <a:solidFill>
                  <a:srgbClr val="C00000"/>
                </a:solidFill>
              </a:rPr>
              <a:t>OpenAPI</a:t>
            </a:r>
            <a:r>
              <a:rPr lang="en-GB" sz="1600" dirty="0">
                <a:solidFill>
                  <a:schemeClr val="tx1"/>
                </a:solidFill>
              </a:rPr>
              <a:t> descriptions for all APIs specified in GS NFV-SOL 002/003/005 (v2.6.1) </a:t>
            </a:r>
            <a:r>
              <a:rPr lang="en-GB" sz="1600" u="sng" dirty="0">
                <a:hlinkClick r:id="rId3"/>
              </a:rPr>
              <a:t>https://nfvwiki.etsi.org/index.php?title=SOL_OpenAPI_Representations</a:t>
            </a:r>
            <a:endParaRPr lang="en-GB" sz="1600" u="sng" dirty="0"/>
          </a:p>
          <a:p>
            <a:pPr marL="0" lvl="1" algn="ctr"/>
            <a:r>
              <a:rPr lang="en-GB" sz="1600" dirty="0">
                <a:solidFill>
                  <a:srgbClr val="C00000"/>
                </a:solidFill>
              </a:rPr>
              <a:t>GS NFV-SOL 001/006 supporting files </a:t>
            </a:r>
            <a:r>
              <a:rPr lang="en-GB" sz="1600" dirty="0">
                <a:solidFill>
                  <a:schemeClr val="tx1"/>
                </a:solidFill>
              </a:rPr>
              <a:t>on ETSI Forge: </a:t>
            </a:r>
            <a:r>
              <a:rPr lang="en-GB" sz="1600" dirty="0">
                <a:solidFill>
                  <a:schemeClr val="tx1"/>
                </a:solidFill>
                <a:hlinkClick r:id="rId4"/>
              </a:rPr>
              <a:t>https://nfvwiki.etsi.org/index.php?title=Deployment_Templates_and_Packaging_specifications</a:t>
            </a:r>
            <a:endParaRPr lang="en-GB" sz="1600" dirty="0">
              <a:solidFill>
                <a:schemeClr val="tx1"/>
              </a:solidFill>
            </a:endParaRPr>
          </a:p>
        </p:txBody>
      </p:sp>
      <p:sp>
        <p:nvSpPr>
          <p:cNvPr id="17" name="Rectangle 16">
            <a:extLst>
              <a:ext uri="{FF2B5EF4-FFF2-40B4-BE49-F238E27FC236}">
                <a16:creationId xmlns:a16="http://schemas.microsoft.com/office/drawing/2014/main" id="{BC1BCCAE-16A1-47BF-97FC-F417D4628BB8}"/>
              </a:ext>
            </a:extLst>
          </p:cNvPr>
          <p:cNvSpPr/>
          <p:nvPr/>
        </p:nvSpPr>
        <p:spPr>
          <a:xfrm>
            <a:off x="10318567" y="2310558"/>
            <a:ext cx="1873433" cy="136083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lgn="ctr"/>
            <a:r>
              <a:rPr lang="en-GB" sz="1600" dirty="0">
                <a:solidFill>
                  <a:schemeClr val="tx1"/>
                </a:solidFill>
              </a:rPr>
              <a:t>Latest published versions: NFV-SOL001/002/003/004/005/006/007/013 </a:t>
            </a:r>
            <a:r>
              <a:rPr lang="en-GB" sz="1600" dirty="0">
                <a:solidFill>
                  <a:srgbClr val="C00000"/>
                </a:solidFill>
              </a:rPr>
              <a:t>v2.7.1 (Jan. 2020)</a:t>
            </a:r>
          </a:p>
        </p:txBody>
      </p:sp>
      <p:sp>
        <p:nvSpPr>
          <p:cNvPr id="18" name="Arrow: Down 17">
            <a:extLst>
              <a:ext uri="{FF2B5EF4-FFF2-40B4-BE49-F238E27FC236}">
                <a16:creationId xmlns:a16="http://schemas.microsoft.com/office/drawing/2014/main" id="{73119E40-D387-408F-9C25-4E83432D5ED3}"/>
              </a:ext>
            </a:extLst>
          </p:cNvPr>
          <p:cNvSpPr/>
          <p:nvPr/>
        </p:nvSpPr>
        <p:spPr>
          <a:xfrm rot="10800000">
            <a:off x="9038248" y="2307008"/>
            <a:ext cx="504055" cy="36004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DE" sz="2000"/>
          </a:p>
        </p:txBody>
      </p:sp>
      <p:sp>
        <p:nvSpPr>
          <p:cNvPr id="22" name="TextBox 21">
            <a:extLst>
              <a:ext uri="{FF2B5EF4-FFF2-40B4-BE49-F238E27FC236}">
                <a16:creationId xmlns:a16="http://schemas.microsoft.com/office/drawing/2014/main" id="{FCA07E70-3561-4AE7-90D1-2B65506A2E10}"/>
              </a:ext>
            </a:extLst>
          </p:cNvPr>
          <p:cNvSpPr txBox="1"/>
          <p:nvPr/>
        </p:nvSpPr>
        <p:spPr>
          <a:xfrm>
            <a:off x="481641" y="4998342"/>
            <a:ext cx="2997838" cy="1081226"/>
          </a:xfrm>
          <a:prstGeom prst="rect">
            <a:avLst/>
          </a:prstGeom>
          <a:noFill/>
          <a:ln w="28575">
            <a:solidFill>
              <a:schemeClr val="accent1"/>
            </a:solidFill>
          </a:ln>
        </p:spPr>
        <p:txBody>
          <a:bodyPr wrap="square" rtlCol="0">
            <a:noAutofit/>
          </a:bodyPr>
          <a:lstStyle/>
          <a:p>
            <a:r>
              <a:rPr lang="en-GB" sz="2000" b="1" dirty="0"/>
              <a:t>Security: </a:t>
            </a:r>
            <a:r>
              <a:rPr lang="en-GB" sz="1600" dirty="0"/>
              <a:t>requirements and IM</a:t>
            </a:r>
          </a:p>
          <a:p>
            <a:r>
              <a:rPr lang="en-GB" sz="1600" dirty="0"/>
              <a:t>NFV-SEC 021 (VNF package security)</a:t>
            </a:r>
          </a:p>
          <a:p>
            <a:r>
              <a:rPr lang="en-GB" sz="1600" dirty="0"/>
              <a:t>NFV-SEC 022 (API access token)</a:t>
            </a:r>
          </a:p>
        </p:txBody>
      </p:sp>
    </p:spTree>
    <p:extLst>
      <p:ext uri="{BB962C8B-B14F-4D97-AF65-F5344CB8AC3E}">
        <p14:creationId xmlns:p14="http://schemas.microsoft.com/office/powerpoint/2010/main" val="326150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Release 2:</a:t>
            </a:r>
            <a:br>
              <a:rPr lang="en-US" dirty="0"/>
            </a:br>
            <a:r>
              <a:rPr lang="en-US" dirty="0"/>
              <a:t>maintenance work</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p:txBody>
          <a:bodyPr/>
          <a:lstStyle/>
          <a:p>
            <a:r>
              <a:rPr lang="en-GB" sz="2000" dirty="0"/>
              <a:t>5 rounds completed (1H2017, published as </a:t>
            </a:r>
            <a:r>
              <a:rPr lang="en-GB" sz="2000" dirty="0">
                <a:solidFill>
                  <a:srgbClr val="298FD1"/>
                </a:solidFill>
              </a:rPr>
              <a:t>v2.3.1</a:t>
            </a:r>
            <a:r>
              <a:rPr lang="en-GB" sz="2000" dirty="0"/>
              <a:t>; 2H2017, published as </a:t>
            </a:r>
            <a:r>
              <a:rPr lang="en-GB" sz="2000" dirty="0">
                <a:solidFill>
                  <a:srgbClr val="298FD1"/>
                </a:solidFill>
              </a:rPr>
              <a:t>v2.4.1</a:t>
            </a:r>
            <a:r>
              <a:rPr lang="en-GB" sz="2000" dirty="0"/>
              <a:t>; 1H2018, published as </a:t>
            </a:r>
            <a:r>
              <a:rPr lang="en-GB" sz="2000" dirty="0">
                <a:solidFill>
                  <a:srgbClr val="298FD1"/>
                </a:solidFill>
              </a:rPr>
              <a:t>v2.5.1</a:t>
            </a:r>
            <a:r>
              <a:rPr lang="en-GB" sz="2000" dirty="0"/>
              <a:t>, 2H2018 published as </a:t>
            </a:r>
            <a:r>
              <a:rPr lang="en-GB" sz="2000" dirty="0">
                <a:solidFill>
                  <a:srgbClr val="298FD1"/>
                </a:solidFill>
              </a:rPr>
              <a:t>v2.6.1</a:t>
            </a:r>
            <a:r>
              <a:rPr lang="en-GB" sz="2000" dirty="0"/>
              <a:t>, and 2H2018 published as </a:t>
            </a:r>
            <a:r>
              <a:rPr lang="en-GB" sz="2000" dirty="0">
                <a:solidFill>
                  <a:srgbClr val="298FD1"/>
                </a:solidFill>
              </a:rPr>
              <a:t>v2.7.1</a:t>
            </a:r>
            <a:r>
              <a:rPr lang="en-GB" sz="2000" dirty="0"/>
              <a:t>).</a:t>
            </a:r>
          </a:p>
          <a:p>
            <a:r>
              <a:rPr lang="en-GB" sz="2000" dirty="0">
                <a:solidFill>
                  <a:srgbClr val="298FD1"/>
                </a:solidFill>
              </a:rPr>
              <a:t>6</a:t>
            </a:r>
            <a:r>
              <a:rPr lang="en-GB" sz="2000" baseline="30000" dirty="0">
                <a:solidFill>
                  <a:srgbClr val="298FD1"/>
                </a:solidFill>
              </a:rPr>
              <a:t>th</a:t>
            </a:r>
            <a:r>
              <a:rPr lang="en-GB" sz="2000" dirty="0">
                <a:solidFill>
                  <a:srgbClr val="298FD1"/>
                </a:solidFill>
              </a:rPr>
              <a:t> round, 1H2020 maintenance is ongoing </a:t>
            </a:r>
            <a:r>
              <a:rPr lang="en-GB" sz="2000" dirty="0"/>
              <a:t>(targeting publication of affected specifications as </a:t>
            </a:r>
            <a:r>
              <a:rPr lang="en-GB" sz="2000" dirty="0">
                <a:solidFill>
                  <a:srgbClr val="298FD1"/>
                </a:solidFill>
              </a:rPr>
              <a:t>v2.8.1</a:t>
            </a:r>
            <a:r>
              <a:rPr lang="en-GB" sz="2000" dirty="0"/>
              <a:t>).</a:t>
            </a:r>
          </a:p>
          <a:p>
            <a:pPr lvl="1"/>
            <a:r>
              <a:rPr lang="en-GB" sz="1800" dirty="0"/>
              <a:t>With a deep focus on </a:t>
            </a:r>
            <a:r>
              <a:rPr lang="en-GB" sz="1800" dirty="0">
                <a:solidFill>
                  <a:srgbClr val="298FD1"/>
                </a:solidFill>
              </a:rPr>
              <a:t>stage 3 specifications (NFV-SOL specs)</a:t>
            </a:r>
            <a:r>
              <a:rPr lang="en-GB" sz="1800" dirty="0"/>
              <a:t>. Additional stage 2 specification on security has been considered for maintenance as well.</a:t>
            </a:r>
          </a:p>
          <a:p>
            <a:r>
              <a:rPr lang="en-GB" sz="2000" dirty="0"/>
              <a:t>Main </a:t>
            </a:r>
            <a:r>
              <a:rPr lang="en-GB" sz="2000" dirty="0">
                <a:solidFill>
                  <a:srgbClr val="298FD1"/>
                </a:solidFill>
              </a:rPr>
              <a:t>aspects addressed (so far) as part of maintenance</a:t>
            </a:r>
            <a:r>
              <a:rPr lang="en-GB" sz="2000" dirty="0"/>
              <a:t>:</a:t>
            </a:r>
          </a:p>
          <a:p>
            <a:pPr lvl="1"/>
            <a:r>
              <a:rPr lang="en-GB" sz="1800" dirty="0"/>
              <a:t>Correction of bugs and feedback from deployments and development: remove ambiguities, enhance APIs, etc.</a:t>
            </a:r>
          </a:p>
          <a:p>
            <a:pPr lvl="1"/>
            <a:r>
              <a:rPr lang="en-GB" sz="1800" dirty="0"/>
              <a:t>Alignment in between Stage 2 and 3 specifications.</a:t>
            </a:r>
          </a:p>
          <a:p>
            <a:pPr lvl="1"/>
            <a:r>
              <a:rPr lang="en-GB" sz="1800" dirty="0"/>
              <a:t>Security enhancements related to interfaces, descriptors and other artefacts.</a:t>
            </a:r>
          </a:p>
          <a:p>
            <a:pPr lvl="1"/>
            <a:r>
              <a:rPr lang="en-GB" sz="1800" dirty="0"/>
              <a:t>Extending constructs of VNF packaging for archiving files and </a:t>
            </a:r>
            <a:r>
              <a:rPr lang="en-GB" sz="1800" dirty="0" err="1"/>
              <a:t>artifacts</a:t>
            </a:r>
            <a:r>
              <a:rPr lang="en-GB" sz="1800" dirty="0"/>
              <a:t> of PNF.</a:t>
            </a:r>
          </a:p>
          <a:p>
            <a:pPr lvl="1"/>
            <a:r>
              <a:rPr lang="en-GB" sz="1800" dirty="0"/>
              <a:t>Feedback from open source projects, e.g., OpenStack gap analysis and alignment to NFV-IFA005 and NFV-IFA006, OSM information model feedback to NFV-IFA011 and NFV-IFA014, contributions to NFV-IFA011 and NFV-SOL004 by companies participating in ONAP providing feedback, etc.</a:t>
            </a:r>
          </a:p>
        </p:txBody>
      </p:sp>
    </p:spTree>
    <p:extLst>
      <p:ext uri="{BB962C8B-B14F-4D97-AF65-F5344CB8AC3E}">
        <p14:creationId xmlns:p14="http://schemas.microsoft.com/office/powerpoint/2010/main" val="148380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5FBD-820F-4680-A254-9E97B74FE49A}"/>
              </a:ext>
            </a:extLst>
          </p:cNvPr>
          <p:cNvSpPr>
            <a:spLocks noGrp="1"/>
          </p:cNvSpPr>
          <p:nvPr>
            <p:ph type="title"/>
          </p:nvPr>
        </p:nvSpPr>
        <p:spPr/>
        <p:txBody>
          <a:bodyPr/>
          <a:lstStyle/>
          <a:p>
            <a:r>
              <a:rPr lang="en-US" dirty="0"/>
              <a:t>SOL001 ed271 key changes:</a:t>
            </a:r>
          </a:p>
        </p:txBody>
      </p:sp>
      <p:sp>
        <p:nvSpPr>
          <p:cNvPr id="3" name="Content Placeholder 2">
            <a:extLst>
              <a:ext uri="{FF2B5EF4-FFF2-40B4-BE49-F238E27FC236}">
                <a16:creationId xmlns:a16="http://schemas.microsoft.com/office/drawing/2014/main" id="{89089D73-4CFA-4119-B312-8B13D833477E}"/>
              </a:ext>
            </a:extLst>
          </p:cNvPr>
          <p:cNvSpPr>
            <a:spLocks noGrp="1"/>
          </p:cNvSpPr>
          <p:nvPr>
            <p:ph sz="quarter" idx="10"/>
          </p:nvPr>
        </p:nvSpPr>
        <p:spPr>
          <a:xfrm>
            <a:off x="525780" y="1600571"/>
            <a:ext cx="5570219" cy="4680000"/>
          </a:xfrm>
        </p:spPr>
        <p:txBody>
          <a:bodyPr/>
          <a:lstStyle/>
          <a:p>
            <a:pPr marL="285750" indent="-285750">
              <a:spcBef>
                <a:spcPts val="600"/>
              </a:spcBef>
              <a:buFont typeface="Arial" panose="020B0604020202020204" pitchFamily="34" charset="0"/>
              <a:buChar char="•"/>
            </a:pPr>
            <a:r>
              <a:rPr lang="en-US" sz="1800" dirty="0"/>
              <a:t>Generate a new </a:t>
            </a:r>
            <a:r>
              <a:rPr lang="en-US" sz="1800" dirty="0" err="1"/>
              <a:t>yaml</a:t>
            </a:r>
            <a:r>
              <a:rPr lang="en-US" sz="1800" dirty="0"/>
              <a:t> file, the etsi_nfv_sol001_common_types.yaml, which contains the common type definitions </a:t>
            </a:r>
          </a:p>
          <a:p>
            <a:pPr marL="285750" indent="-285750">
              <a:spcBef>
                <a:spcPts val="600"/>
              </a:spcBef>
              <a:buFont typeface="Arial" panose="020B0604020202020204" pitchFamily="34" charset="0"/>
              <a:buChar char="•"/>
            </a:pPr>
            <a:r>
              <a:rPr lang="en-US" sz="1800" dirty="0"/>
              <a:t>Added support of the VNFFG design in the NSD model</a:t>
            </a:r>
          </a:p>
          <a:p>
            <a:pPr marL="285750" indent="-285750">
              <a:spcBef>
                <a:spcPts val="600"/>
              </a:spcBef>
              <a:buFont typeface="Arial" panose="020B0604020202020204" pitchFamily="34" charset="0"/>
              <a:buChar char="•"/>
            </a:pPr>
            <a:r>
              <a:rPr lang="en-US" sz="1800" dirty="0"/>
              <a:t>Added support of Multiple NS deployment </a:t>
            </a:r>
            <a:r>
              <a:rPr lang="en-US" sz="1800" dirty="0" err="1"/>
              <a:t>flavours</a:t>
            </a:r>
            <a:r>
              <a:rPr lang="en-US" sz="1800" dirty="0"/>
              <a:t> design in the NSD model</a:t>
            </a:r>
          </a:p>
          <a:p>
            <a:pPr marL="285750" indent="-285750">
              <a:spcBef>
                <a:spcPts val="600"/>
              </a:spcBef>
              <a:buFont typeface="Arial" panose="020B0604020202020204" pitchFamily="34" charset="0"/>
              <a:buChar char="•"/>
            </a:pPr>
            <a:r>
              <a:rPr lang="en-US" sz="1800" dirty="0"/>
              <a:t>Added support of nested NS design in the NSD model</a:t>
            </a:r>
          </a:p>
          <a:p>
            <a:pPr marL="285750" indent="-285750">
              <a:spcBef>
                <a:spcPts val="600"/>
              </a:spcBef>
              <a:buFont typeface="Arial" panose="020B0604020202020204" pitchFamily="34" charset="0"/>
              <a:buChar char="•"/>
            </a:pPr>
            <a:r>
              <a:rPr lang="en-US" sz="1800" dirty="0"/>
              <a:t>Added support of NS monitoring design in the NSD model</a:t>
            </a:r>
          </a:p>
          <a:p>
            <a:pPr marL="285750" indent="-285750">
              <a:spcBef>
                <a:spcPts val="600"/>
              </a:spcBef>
              <a:buFont typeface="Arial" panose="020B0604020202020204" pitchFamily="34" charset="0"/>
              <a:buChar char="•"/>
            </a:pPr>
            <a:r>
              <a:rPr lang="en-US" sz="1800" dirty="0"/>
              <a:t>Added support of dependencies design in the NSD model</a:t>
            </a:r>
          </a:p>
          <a:p>
            <a:pPr marL="285750" indent="-285750">
              <a:spcBef>
                <a:spcPts val="600"/>
              </a:spcBef>
              <a:buFont typeface="Arial" panose="020B0604020202020204" pitchFamily="34" charset="0"/>
              <a:buChar char="•"/>
            </a:pPr>
            <a:r>
              <a:rPr lang="en-US" sz="1800" dirty="0"/>
              <a:t>Added support of VNF indicator design in the VNFD model based on tosca-simple-profile-</a:t>
            </a:r>
            <a:r>
              <a:rPr lang="en-US" sz="1800" dirty="0" err="1"/>
              <a:t>yaml</a:t>
            </a:r>
            <a:r>
              <a:rPr lang="en-US" sz="1800" dirty="0"/>
              <a:t> v1.3 notification feature</a:t>
            </a:r>
          </a:p>
        </p:txBody>
      </p:sp>
      <p:sp>
        <p:nvSpPr>
          <p:cNvPr id="10" name="Content Placeholder 2">
            <a:extLst>
              <a:ext uri="{FF2B5EF4-FFF2-40B4-BE49-F238E27FC236}">
                <a16:creationId xmlns:a16="http://schemas.microsoft.com/office/drawing/2014/main" id="{BB6625FD-248E-44A9-B820-2281925A72A1}"/>
              </a:ext>
            </a:extLst>
          </p:cNvPr>
          <p:cNvSpPr txBox="1">
            <a:spLocks/>
          </p:cNvSpPr>
          <p:nvPr/>
        </p:nvSpPr>
        <p:spPr>
          <a:xfrm>
            <a:off x="6347460" y="1600571"/>
            <a:ext cx="5570219" cy="4680000"/>
          </a:xfrm>
          <a:prstGeom prst="rect">
            <a:avLst/>
          </a:prstGeom>
        </p:spPr>
        <p:txBody>
          <a:bodyPr vert="horz" lIns="108878" tIns="54439" rIns="108878" bIns="54439" rtlCol="0">
            <a:noAutofit/>
          </a:bodyPr>
          <a:lst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2"/>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2"/>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2"/>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US" sz="1800" dirty="0"/>
              <a:t>Differentiate the </a:t>
            </a:r>
            <a:r>
              <a:rPr lang="en-US" sz="1800" dirty="0" err="1"/>
              <a:t>affiinityRule</a:t>
            </a:r>
            <a:r>
              <a:rPr lang="en-US" sz="1800" dirty="0"/>
              <a:t>, </a:t>
            </a:r>
            <a:r>
              <a:rPr lang="en-US" sz="1800" dirty="0" err="1"/>
              <a:t>AntiAffinityRule</a:t>
            </a:r>
            <a:r>
              <a:rPr lang="en-US" sz="1800" dirty="0"/>
              <a:t> policies used in VNFD and NSD --&gt; create new </a:t>
            </a:r>
            <a:r>
              <a:rPr lang="en-US" sz="1800" dirty="0" err="1"/>
              <a:t>tosca.policies.nfv.NsAffinityRule</a:t>
            </a:r>
            <a:r>
              <a:rPr lang="en-US" sz="1800" dirty="0"/>
              <a:t> and </a:t>
            </a:r>
            <a:r>
              <a:rPr lang="en-US" sz="1800" dirty="0" err="1"/>
              <a:t>tosca.policies.nfv.NsAntiAffinityRule</a:t>
            </a:r>
            <a:r>
              <a:rPr lang="en-US" sz="1800" dirty="0"/>
              <a:t> policy types only used in NSD</a:t>
            </a:r>
          </a:p>
          <a:p>
            <a:pPr marL="285750" indent="-285750">
              <a:spcBef>
                <a:spcPts val="600"/>
              </a:spcBef>
              <a:buFont typeface="Arial" panose="020B0604020202020204" pitchFamily="34" charset="0"/>
              <a:buChar char="•"/>
            </a:pPr>
            <a:r>
              <a:rPr lang="en-US" sz="1800" dirty="0"/>
              <a:t>Differentiate the </a:t>
            </a:r>
            <a:r>
              <a:rPr lang="en-US" sz="1800" dirty="0" err="1"/>
              <a:t>SecurityGroupRule</a:t>
            </a:r>
            <a:r>
              <a:rPr lang="en-US" sz="1800" dirty="0"/>
              <a:t> policy used in VNFD and NSD --&gt; create new </a:t>
            </a:r>
            <a:r>
              <a:rPr lang="en-US" sz="1800" dirty="0" err="1"/>
              <a:t>tosca.policies.nfv.NsSecurityGroupRule</a:t>
            </a:r>
            <a:r>
              <a:rPr lang="en-US" sz="1800" dirty="0"/>
              <a:t> policy type only used in NSD</a:t>
            </a:r>
          </a:p>
          <a:p>
            <a:pPr marL="285750" indent="-285750">
              <a:spcBef>
                <a:spcPts val="600"/>
              </a:spcBef>
              <a:buFont typeface="Arial" panose="020B0604020202020204" pitchFamily="34" charset="0"/>
              <a:buChar char="•"/>
            </a:pPr>
            <a:r>
              <a:rPr lang="en-US" sz="1800" dirty="0"/>
              <a:t>Added support of virtual IP design in the VNFD model</a:t>
            </a:r>
          </a:p>
          <a:p>
            <a:pPr marL="285750" indent="-285750">
              <a:spcBef>
                <a:spcPts val="600"/>
              </a:spcBef>
              <a:buFont typeface="Arial" panose="020B0604020202020204" pitchFamily="34" charset="0"/>
              <a:buChar char="•"/>
            </a:pPr>
            <a:r>
              <a:rPr lang="en-US" sz="1800" dirty="0"/>
              <a:t>Added the optional feature of using TOSCA imperative workflows when design a NSD</a:t>
            </a:r>
          </a:p>
          <a:p>
            <a:pPr marL="285750" indent="-285750">
              <a:spcBef>
                <a:spcPts val="600"/>
              </a:spcBef>
              <a:buFont typeface="Arial" panose="020B0604020202020204" pitchFamily="34" charset="0"/>
              <a:buChar char="•"/>
            </a:pPr>
            <a:r>
              <a:rPr lang="en-US" sz="1800" dirty="0"/>
              <a:t>Added the informative mapping between the VNFD/NSD TOSCA model and the API attributes as defined by SOL002/SOL003/SOL005</a:t>
            </a:r>
          </a:p>
        </p:txBody>
      </p:sp>
    </p:spTree>
    <p:extLst>
      <p:ext uri="{BB962C8B-B14F-4D97-AF65-F5344CB8AC3E}">
        <p14:creationId xmlns:p14="http://schemas.microsoft.com/office/powerpoint/2010/main" val="116956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841E-2253-4B55-AEFD-BD37E4090902}"/>
              </a:ext>
            </a:extLst>
          </p:cNvPr>
          <p:cNvSpPr>
            <a:spLocks noGrp="1"/>
          </p:cNvSpPr>
          <p:nvPr>
            <p:ph type="title"/>
          </p:nvPr>
        </p:nvSpPr>
        <p:spPr/>
        <p:txBody>
          <a:bodyPr/>
          <a:lstStyle/>
          <a:p>
            <a:r>
              <a:rPr lang="en-US" dirty="0"/>
              <a:t>SOL004 ed271</a:t>
            </a:r>
          </a:p>
        </p:txBody>
      </p:sp>
      <p:sp>
        <p:nvSpPr>
          <p:cNvPr id="3" name="Content Placeholder 2">
            <a:extLst>
              <a:ext uri="{FF2B5EF4-FFF2-40B4-BE49-F238E27FC236}">
                <a16:creationId xmlns:a16="http://schemas.microsoft.com/office/drawing/2014/main" id="{8D64CBB2-6CC1-4761-B53A-F6D1962C7A1A}"/>
              </a:ext>
            </a:extLst>
          </p:cNvPr>
          <p:cNvSpPr>
            <a:spLocks noGrp="1"/>
          </p:cNvSpPr>
          <p:nvPr>
            <p:ph sz="quarter" idx="10"/>
          </p:nvPr>
        </p:nvSpPr>
        <p:spPr/>
        <p:txBody>
          <a:bodyPr/>
          <a:lstStyle/>
          <a:p>
            <a:pPr marL="342900" indent="-342900">
              <a:buFont typeface="Arial" panose="020B0604020202020204" pitchFamily="34" charset="0"/>
              <a:buChar char="•"/>
            </a:pPr>
            <a:r>
              <a:rPr lang="en-US" dirty="0"/>
              <a:t>A number of changes were performed to improve consistency which don’t introduce technical changes. </a:t>
            </a:r>
          </a:p>
          <a:p>
            <a:pPr marL="342900" indent="-342900">
              <a:buFont typeface="Arial" panose="020B0604020202020204" pitchFamily="34" charset="0"/>
              <a:buChar char="•"/>
            </a:pPr>
            <a:r>
              <a:rPr lang="en-US" dirty="0"/>
              <a:t>Add SEC022 support --&gt; Mandatory signing of all artifacts</a:t>
            </a:r>
          </a:p>
          <a:p>
            <a:endParaRPr lang="en-US" dirty="0"/>
          </a:p>
        </p:txBody>
      </p:sp>
    </p:spTree>
    <p:extLst>
      <p:ext uri="{BB962C8B-B14F-4D97-AF65-F5344CB8AC3E}">
        <p14:creationId xmlns:p14="http://schemas.microsoft.com/office/powerpoint/2010/main" val="1569740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BA26-C70F-4145-960A-84BD70620FBF}"/>
              </a:ext>
            </a:extLst>
          </p:cNvPr>
          <p:cNvSpPr>
            <a:spLocks noGrp="1"/>
          </p:cNvSpPr>
          <p:nvPr>
            <p:ph type="title"/>
          </p:nvPr>
        </p:nvSpPr>
        <p:spPr/>
        <p:txBody>
          <a:bodyPr/>
          <a:lstStyle/>
          <a:p>
            <a:r>
              <a:rPr lang="en-US" dirty="0"/>
              <a:t>SOL002 ed271 (1/2)</a:t>
            </a:r>
          </a:p>
        </p:txBody>
      </p:sp>
      <p:sp>
        <p:nvSpPr>
          <p:cNvPr id="3" name="Content Placeholder 2">
            <a:extLst>
              <a:ext uri="{FF2B5EF4-FFF2-40B4-BE49-F238E27FC236}">
                <a16:creationId xmlns:a16="http://schemas.microsoft.com/office/drawing/2014/main" id="{F476315B-D3F6-4EA5-88BD-28168734A28C}"/>
              </a:ext>
            </a:extLst>
          </p:cNvPr>
          <p:cNvSpPr>
            <a:spLocks noGrp="1"/>
          </p:cNvSpPr>
          <p:nvPr>
            <p:ph sz="quarter" idx="10"/>
          </p:nvPr>
        </p:nvSpPr>
        <p:spPr/>
        <p:txBody>
          <a:bodyPr>
            <a:normAutofit lnSpcReduction="10000"/>
          </a:bodyPr>
          <a:lstStyle/>
          <a:p>
            <a:pPr marL="342900" indent="-342900">
              <a:spcBef>
                <a:spcPts val="600"/>
              </a:spcBef>
              <a:buFont typeface="Arial" panose="020B0604020202020204" pitchFamily="34" charset="0"/>
              <a:buChar char="•"/>
            </a:pPr>
            <a:r>
              <a:rPr lang="en-US" sz="1600" dirty="0"/>
              <a:t>A number of changes were performed to improve consistency which don’t introduce technical changes. </a:t>
            </a:r>
          </a:p>
          <a:p>
            <a:pPr>
              <a:spcBef>
                <a:spcPts val="600"/>
              </a:spcBef>
            </a:pPr>
            <a:r>
              <a:rPr lang="en-US" sz="1600" b="1" dirty="0"/>
              <a:t>VNF LCM API</a:t>
            </a:r>
          </a:p>
          <a:p>
            <a:pPr marL="342900" indent="-342900">
              <a:spcBef>
                <a:spcPts val="600"/>
              </a:spcBef>
              <a:buFont typeface="Arial" panose="020B0604020202020204" pitchFamily="34" charset="0"/>
              <a:buChar char="•"/>
            </a:pPr>
            <a:r>
              <a:rPr lang="en-US" sz="1600" dirty="0"/>
              <a:t>Clarification that VNFM shall request the VIM to release the allocated resources in case of rollback of “</a:t>
            </a:r>
            <a:r>
              <a:rPr lang="en-US" sz="1600" dirty="0" err="1"/>
              <a:t>InstantiateVnf</a:t>
            </a:r>
            <a:r>
              <a:rPr lang="en-US" sz="1600" dirty="0"/>
              <a:t>”</a:t>
            </a:r>
          </a:p>
          <a:p>
            <a:pPr marL="342900" indent="-34290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a:p>
            <a:pPr marL="342900" indent="-342900">
              <a:spcBef>
                <a:spcPts val="600"/>
              </a:spcBef>
              <a:buFont typeface="Arial" panose="020B0604020202020204" pitchFamily="34" charset="0"/>
              <a:buChar char="•"/>
            </a:pPr>
            <a:r>
              <a:rPr lang="en-US" sz="1600" dirty="0"/>
              <a:t>Clarify by which operations </a:t>
            </a:r>
            <a:r>
              <a:rPr lang="en-US" sz="1600" dirty="0" err="1"/>
              <a:t>vnfConfigurableProperties</a:t>
            </a:r>
            <a:r>
              <a:rPr lang="en-US" sz="1600" dirty="0"/>
              <a:t> can be modified</a:t>
            </a:r>
          </a:p>
          <a:p>
            <a:pPr marL="342900" indent="-342900">
              <a:spcBef>
                <a:spcPts val="600"/>
              </a:spcBef>
              <a:buFont typeface="Arial" panose="020B0604020202020204" pitchFamily="34" charset="0"/>
              <a:buChar char="•"/>
            </a:pPr>
            <a:r>
              <a:rPr lang="en-US" sz="1600" dirty="0"/>
              <a:t>Expose the allowed maximum scale level per scaling aspect in the </a:t>
            </a:r>
            <a:r>
              <a:rPr lang="en-US" sz="1600" dirty="0" err="1"/>
              <a:t>VnfInstance</a:t>
            </a:r>
            <a:r>
              <a:rPr lang="en-US" sz="1600" dirty="0"/>
              <a:t> structure</a:t>
            </a:r>
          </a:p>
          <a:p>
            <a:pPr marL="285750" indent="-285750">
              <a:spcBef>
                <a:spcPts val="600"/>
              </a:spcBef>
              <a:buFont typeface="Arial" panose="020B0604020202020204" pitchFamily="34" charset="0"/>
              <a:buChar char="•"/>
            </a:pPr>
            <a:r>
              <a:rPr lang="en-US" sz="1600" dirty="0"/>
              <a:t>Allow to pass </a:t>
            </a:r>
            <a:r>
              <a:rPr lang="en-US" sz="1600" dirty="0" err="1"/>
              <a:t>vnfConfigurableProperties</a:t>
            </a:r>
            <a:r>
              <a:rPr lang="en-US" sz="1600" dirty="0"/>
              <a:t> in the </a:t>
            </a:r>
            <a:r>
              <a:rPr lang="en-US" sz="1600" dirty="0" err="1"/>
              <a:t>InstantiateVnfRequest</a:t>
            </a:r>
            <a:endParaRPr lang="en-US" sz="1600" dirty="0"/>
          </a:p>
          <a:p>
            <a:pPr marL="285750" indent="-285750">
              <a:spcBef>
                <a:spcPts val="600"/>
              </a:spcBef>
              <a:buFont typeface="Arial" panose="020B0604020202020204" pitchFamily="34" charset="0"/>
              <a:buChar char="•"/>
            </a:pPr>
            <a:r>
              <a:rPr lang="en-US" sz="1600" dirty="0"/>
              <a:t>Clarify that external virtual links that are unchanged do not need to be passed in the </a:t>
            </a:r>
            <a:r>
              <a:rPr lang="en-US" sz="1600" dirty="0" err="1"/>
              <a:t>ChangeVnfFlavourRequest</a:t>
            </a:r>
            <a:r>
              <a:rPr lang="en-US" sz="1600" dirty="0"/>
              <a:t> and </a:t>
            </a:r>
            <a:r>
              <a:rPr lang="en-US" sz="1600" dirty="0" err="1"/>
              <a:t>ChangeextVnfConnectivityRequest</a:t>
            </a:r>
            <a:r>
              <a:rPr lang="en-US" sz="1600" dirty="0"/>
              <a:t> </a:t>
            </a:r>
          </a:p>
          <a:p>
            <a:pPr marL="285750" indent="-285750">
              <a:spcBef>
                <a:spcPts val="600"/>
              </a:spcBef>
              <a:buFont typeface="Arial" panose="020B0604020202020204" pitchFamily="34" charset="0"/>
              <a:buChar char="•"/>
            </a:pPr>
            <a:r>
              <a:rPr lang="en-US" sz="1600" dirty="0"/>
              <a:t>Indicate that error information may be provided in </a:t>
            </a:r>
            <a:r>
              <a:rPr lang="en-US" sz="1600" dirty="0" err="1"/>
              <a:t>VnfLcmOperationOccurrenceNotification</a:t>
            </a:r>
            <a:r>
              <a:rPr lang="en-US" sz="1600" dirty="0"/>
              <a:t>  and </a:t>
            </a:r>
            <a:r>
              <a:rPr lang="en-US" sz="1600" dirty="0" err="1"/>
              <a:t>VnfLcmOpOcc</a:t>
            </a:r>
            <a:r>
              <a:rPr lang="en-US" sz="1600" dirty="0"/>
              <a:t> also in case of “ROLLED_BACK” state</a:t>
            </a:r>
          </a:p>
          <a:p>
            <a:pPr marL="285750" indent="-285750">
              <a:spcBef>
                <a:spcPts val="600"/>
              </a:spcBef>
              <a:buFont typeface="Arial" panose="020B0604020202020204" pitchFamily="34" charset="0"/>
              <a:buChar char="•"/>
            </a:pPr>
            <a:r>
              <a:rPr lang="en-US" sz="1600" dirty="0"/>
              <a:t>Deprecate the direct “</a:t>
            </a:r>
            <a:r>
              <a:rPr lang="en-US" sz="1600" dirty="0" err="1"/>
              <a:t>UnresolvableFail</a:t>
            </a:r>
            <a:r>
              <a:rPr lang="en-US" sz="1600" dirty="0"/>
              <a:t>” transition from "PROCESSING" into "FAILED" in the state model of an LCM operation occurrence</a:t>
            </a:r>
          </a:p>
          <a:p>
            <a:pPr marL="285750" indent="-285750">
              <a:spcBef>
                <a:spcPts val="600"/>
              </a:spcBef>
              <a:buFont typeface="Arial" panose="020B0604020202020204" pitchFamily="34" charset="0"/>
              <a:buChar char="•"/>
            </a:pPr>
            <a:r>
              <a:rPr lang="en-US" sz="1600" dirty="0"/>
              <a:t>Add "</a:t>
            </a:r>
            <a:r>
              <a:rPr lang="en-US" sz="1600" dirty="0" err="1"/>
              <a:t>vnfcResourceInfoId</a:t>
            </a:r>
            <a:r>
              <a:rPr lang="en-US" sz="1600" dirty="0"/>
              <a:t>" attribute to </a:t>
            </a:r>
            <a:r>
              <a:rPr lang="en-US" sz="1600" dirty="0" err="1"/>
              <a:t>VnfcInfo</a:t>
            </a:r>
            <a:r>
              <a:rPr lang="en-US" sz="1600" dirty="0"/>
              <a:t> to clarify “id” of Type “</a:t>
            </a:r>
            <a:r>
              <a:rPr lang="en-US" sz="1600" dirty="0" err="1"/>
              <a:t>VnfcResourceInfo</a:t>
            </a:r>
            <a:r>
              <a:rPr lang="en-US" sz="1600" dirty="0"/>
              <a:t>”.</a:t>
            </a:r>
          </a:p>
          <a:p>
            <a:pPr marL="285750" indent="-285750">
              <a:spcBef>
                <a:spcPts val="600"/>
              </a:spcBef>
              <a:buFont typeface="Arial" panose="020B0604020202020204" pitchFamily="34" charset="0"/>
              <a:buChar char="•"/>
            </a:pPr>
            <a:r>
              <a:rPr lang="en-US" sz="1600" dirty="0"/>
              <a:t>Add "</a:t>
            </a:r>
            <a:r>
              <a:rPr lang="en-US" sz="1600" dirty="0" err="1"/>
              <a:t>vnfcInfoModifications</a:t>
            </a:r>
            <a:r>
              <a:rPr lang="en-US" sz="1600" dirty="0"/>
              <a:t>" and "</a:t>
            </a:r>
            <a:r>
              <a:rPr lang="en-US" sz="1600" dirty="0" err="1"/>
              <a:t>vnfcInfoModificationsDeleteIds</a:t>
            </a:r>
            <a:r>
              <a:rPr lang="en-US" sz="1600" dirty="0"/>
              <a:t>“ to </a:t>
            </a:r>
            <a:r>
              <a:rPr lang="en-US" sz="1600" dirty="0" err="1"/>
              <a:t>VnfInfoModificationRequest</a:t>
            </a:r>
            <a:r>
              <a:rPr lang="en-US" sz="1600" dirty="0"/>
              <a:t>.</a:t>
            </a:r>
          </a:p>
          <a:p>
            <a:pPr marL="285750" indent="-285750">
              <a:spcBef>
                <a:spcPts val="600"/>
              </a:spcBef>
              <a:buFont typeface="Arial" panose="020B0604020202020204" pitchFamily="34" charset="0"/>
              <a:buChar char="•"/>
            </a:pPr>
            <a:r>
              <a:rPr lang="en-US" sz="1600" dirty="0"/>
              <a:t>Fixed bugs of type of </a:t>
            </a:r>
            <a:r>
              <a:rPr lang="en-US" sz="1600" dirty="0" err="1"/>
              <a:t>extCpInfo</a:t>
            </a:r>
            <a:r>
              <a:rPr lang="en-US" sz="1600" dirty="0"/>
              <a:t> in </a:t>
            </a:r>
            <a:r>
              <a:rPr lang="en-US" sz="1600" dirty="0" err="1"/>
              <a:t>VnfInstance</a:t>
            </a:r>
            <a:r>
              <a:rPr lang="en-US" sz="1600" dirty="0"/>
              <a:t> to </a:t>
            </a:r>
            <a:r>
              <a:rPr lang="en-US" sz="1600" dirty="0" err="1"/>
              <a:t>VnfExtCpInfo</a:t>
            </a:r>
            <a:endParaRPr lang="en-US" sz="1600" dirty="0"/>
          </a:p>
        </p:txBody>
      </p:sp>
    </p:spTree>
    <p:extLst>
      <p:ext uri="{BB962C8B-B14F-4D97-AF65-F5344CB8AC3E}">
        <p14:creationId xmlns:p14="http://schemas.microsoft.com/office/powerpoint/2010/main" val="145181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BA26-C70F-4145-960A-84BD70620FBF}"/>
              </a:ext>
            </a:extLst>
          </p:cNvPr>
          <p:cNvSpPr>
            <a:spLocks noGrp="1"/>
          </p:cNvSpPr>
          <p:nvPr>
            <p:ph type="title"/>
          </p:nvPr>
        </p:nvSpPr>
        <p:spPr/>
        <p:txBody>
          <a:bodyPr/>
          <a:lstStyle/>
          <a:p>
            <a:r>
              <a:rPr lang="en-US" dirty="0"/>
              <a:t>SOL002 ed271 (2/2)</a:t>
            </a:r>
          </a:p>
        </p:txBody>
      </p:sp>
      <p:sp>
        <p:nvSpPr>
          <p:cNvPr id="3" name="Content Placeholder 2">
            <a:extLst>
              <a:ext uri="{FF2B5EF4-FFF2-40B4-BE49-F238E27FC236}">
                <a16:creationId xmlns:a16="http://schemas.microsoft.com/office/drawing/2014/main" id="{F476315B-D3F6-4EA5-88BD-28168734A28C}"/>
              </a:ext>
            </a:extLst>
          </p:cNvPr>
          <p:cNvSpPr>
            <a:spLocks noGrp="1"/>
          </p:cNvSpPr>
          <p:nvPr>
            <p:ph sz="quarter" idx="10"/>
          </p:nvPr>
        </p:nvSpPr>
        <p:spPr>
          <a:xfrm>
            <a:off x="609758" y="1600571"/>
            <a:ext cx="11225625" cy="4680000"/>
          </a:xfrm>
        </p:spPr>
        <p:txBody>
          <a:bodyPr/>
          <a:lstStyle/>
          <a:p>
            <a:pPr>
              <a:spcBef>
                <a:spcPts val="600"/>
              </a:spcBef>
            </a:pPr>
            <a:r>
              <a:rPr lang="en-US" sz="1600" b="1" dirty="0"/>
              <a:t>VNF Performance management API</a:t>
            </a:r>
          </a:p>
          <a:p>
            <a:pPr marL="285750" indent="-285750">
              <a:spcBef>
                <a:spcPts val="600"/>
              </a:spcBef>
              <a:buFont typeface="Arial" panose="020B0604020202020204" pitchFamily="34" charset="0"/>
              <a:buChar char="•"/>
            </a:pPr>
            <a:r>
              <a:rPr lang="en-US" sz="1600" dirty="0"/>
              <a:t>Remove the “Subscriptions” and “Individual subscription” resources. The management of callback information is now included in the management of thresholds and PM jobs, and is allowed to be updated with PATCH. </a:t>
            </a:r>
          </a:p>
          <a:p>
            <a:pPr marL="285750" indent="-285750">
              <a:spcBef>
                <a:spcPts val="600"/>
              </a:spcBef>
              <a:buFont typeface="Arial" panose="020B0604020202020204" pitchFamily="34" charset="0"/>
              <a:buChar char="•"/>
            </a:pPr>
            <a:r>
              <a:rPr lang="en-US" sz="1600" dirty="0"/>
              <a:t>The way performance measurements are referenced has been updated to V 2.7.1 of the measurement specification (IFA027). As opposed to previous versions, a general model of structured measurements is now used that allows to use measured objects, or measured objects and related sub-objects</a:t>
            </a:r>
          </a:p>
          <a:p>
            <a:pPr marL="285750" indent="-285750">
              <a:spcBef>
                <a:spcPts val="600"/>
              </a:spcBef>
              <a:buFont typeface="Arial" panose="020B0604020202020204" pitchFamily="34" charset="0"/>
              <a:buChar char="•"/>
            </a:pPr>
            <a:r>
              <a:rPr lang="en-US" sz="1600" dirty="0"/>
              <a:t>The two changes above constitute major, non-backwards-compatible changes which have led to updating the API version (</a:t>
            </a:r>
            <a:r>
              <a:rPr lang="en-US" sz="1600" dirty="0" err="1"/>
              <a:t>semver</a:t>
            </a:r>
            <a:r>
              <a:rPr lang="en-US" sz="1600" dirty="0"/>
              <a:t>) to V 2.0.0</a:t>
            </a:r>
          </a:p>
          <a:p>
            <a:pPr>
              <a:spcBef>
                <a:spcPts val="600"/>
              </a:spcBef>
            </a:pPr>
            <a:r>
              <a:rPr lang="en-US" sz="1600" b="1" dirty="0"/>
              <a:t>VNF Fault management API</a:t>
            </a:r>
          </a:p>
          <a:p>
            <a:pPr marL="285750" indent="-28575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a:p>
            <a:pPr marL="285750" indent="-285750">
              <a:spcBef>
                <a:spcPts val="600"/>
              </a:spcBef>
              <a:buFont typeface="Arial" panose="020B0604020202020204" pitchFamily="34" charset="0"/>
              <a:buChar char="•"/>
            </a:pPr>
            <a:r>
              <a:rPr lang="en-US" sz="1600" dirty="0"/>
              <a:t>Added an “</a:t>
            </a:r>
            <a:r>
              <a:rPr lang="en-US" sz="1600" dirty="0" err="1"/>
              <a:t>alarmAcknowledgedTime</a:t>
            </a:r>
            <a:r>
              <a:rPr lang="en-US" sz="1600" dirty="0"/>
              <a:t>” attribute to the “Alarm” data structure</a:t>
            </a:r>
          </a:p>
          <a:p>
            <a:pPr marL="285750" indent="-285750">
              <a:spcBef>
                <a:spcPts val="600"/>
              </a:spcBef>
              <a:buFont typeface="Arial" panose="020B0604020202020204" pitchFamily="34" charset="0"/>
              <a:buChar char="•"/>
            </a:pPr>
            <a:r>
              <a:rPr lang="en-US" sz="1600" dirty="0"/>
              <a:t>Allowed to omit the “</a:t>
            </a:r>
            <a:r>
              <a:rPr lang="en-US" sz="1600" dirty="0" err="1"/>
              <a:t>rootCauseFaultyResource</a:t>
            </a:r>
            <a:r>
              <a:rPr lang="en-US" sz="1600" dirty="0"/>
              <a:t>” attribute in case the alarm does not affect virtualized resources</a:t>
            </a:r>
          </a:p>
          <a:p>
            <a:pPr marL="285750" indent="-285750">
              <a:spcBef>
                <a:spcPts val="600"/>
              </a:spcBef>
              <a:buFont typeface="Arial" panose="020B0604020202020204" pitchFamily="34" charset="0"/>
              <a:buChar char="•"/>
            </a:pPr>
            <a:r>
              <a:rPr lang="en-US" sz="1600" dirty="0"/>
              <a:t>It is allowed now to reset an Alarm in “ACKNOWLEDGED” state to “UNACKNOWLEDGED” state</a:t>
            </a:r>
          </a:p>
          <a:p>
            <a:pPr>
              <a:spcBef>
                <a:spcPts val="600"/>
              </a:spcBef>
            </a:pPr>
            <a:r>
              <a:rPr lang="en-US" sz="1600" b="1" dirty="0"/>
              <a:t>VNF Indicator API</a:t>
            </a:r>
          </a:p>
          <a:p>
            <a:pPr marL="285750" indent="-285750">
              <a:spcBef>
                <a:spcPts val="600"/>
              </a:spcBef>
              <a:buFont typeface="Arial" panose="020B0604020202020204" pitchFamily="34" charset="0"/>
              <a:buChar char="•"/>
            </a:pPr>
            <a:r>
              <a:rPr lang="en-US" sz="1600" dirty="0"/>
              <a:t>Mandatory to return a 422 error when the testing of the notification endpoint has failed during subscription process</a:t>
            </a:r>
          </a:p>
          <a:p>
            <a:pPr marL="285750" indent="-285750">
              <a:spcBef>
                <a:spcPts val="600"/>
              </a:spcBef>
              <a:buFont typeface="Arial" panose="020B0604020202020204" pitchFamily="34" charset="0"/>
              <a:buChar char="•"/>
            </a:pPr>
            <a:r>
              <a:rPr lang="en-US" sz="1600" dirty="0"/>
              <a:t>Clarify optional VNF indicator provided by VNF depends on VNF capability</a:t>
            </a:r>
          </a:p>
        </p:txBody>
      </p:sp>
    </p:spTree>
    <p:extLst>
      <p:ext uri="{BB962C8B-B14F-4D97-AF65-F5344CB8AC3E}">
        <p14:creationId xmlns:p14="http://schemas.microsoft.com/office/powerpoint/2010/main" val="3301959822"/>
      </p:ext>
    </p:extLst>
  </p:cSld>
  <p:clrMapOvr>
    <a:masterClrMapping/>
  </p:clrMapOvr>
</p:sld>
</file>

<file path=ppt/theme/theme1.xml><?xml version="1.0" encoding="utf-8"?>
<a:theme xmlns:a="http://schemas.openxmlformats.org/drawingml/2006/main" name="ETSI Corporate 2018">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ETSI_CORPORATE_PRESENTATION_template_2018_Light_Version.potx [Read-Only]" id="{8F1FD406-208B-4086-8147-066D99D50EB6}" vid="{AD6E7D34-2EB2-4F5F-B425-88BA03DC4592}"/>
    </a:ext>
  </a:extLst>
</a:theme>
</file>

<file path=ppt/theme/theme2.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NFVTSC(18)000071r1d0_Draft_for_Layer123_NFV_tutorials_Oct_2018_ETSI_NFV_technical</Template>
  <TotalTime>677</TotalTime>
  <Words>3168</Words>
  <Application>Microsoft Office PowerPoint</Application>
  <PresentationFormat>Widescreen</PresentationFormat>
  <Paragraphs>288</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Symbol</vt:lpstr>
      <vt:lpstr>Times New Roman</vt:lpstr>
      <vt:lpstr>Wingdings</vt:lpstr>
      <vt:lpstr>ETSI Corporate 2018</vt:lpstr>
      <vt:lpstr>ETSI ISG NFV SOL WG: Release 2 and 3 status</vt:lpstr>
      <vt:lpstr>Outline</vt:lpstr>
      <vt:lpstr>Part 1: NFV Release 2</vt:lpstr>
      <vt:lpstr>Release 2: protocols and data model standardization</vt:lpstr>
      <vt:lpstr>Release 2: maintenance work</vt:lpstr>
      <vt:lpstr>SOL001 ed271 key changes:</vt:lpstr>
      <vt:lpstr>SOL004 ed271</vt:lpstr>
      <vt:lpstr>SOL002 ed271 (1/2)</vt:lpstr>
      <vt:lpstr>SOL002 ed271 (2/2)</vt:lpstr>
      <vt:lpstr>SOL003 ed271 (1/3)</vt:lpstr>
      <vt:lpstr>SOL003 ed271 (2/3)</vt:lpstr>
      <vt:lpstr>SOL003 ed271 (3/3)</vt:lpstr>
      <vt:lpstr>SOL005 ed271 (1/6)</vt:lpstr>
      <vt:lpstr>SOL005 ed271 (2/6)</vt:lpstr>
      <vt:lpstr>SOL005 ed271 (3/6)</vt:lpstr>
      <vt:lpstr>SOL005 ed271 (4/6)</vt:lpstr>
      <vt:lpstr>SOL005 ed271 (5/6)</vt:lpstr>
      <vt:lpstr>SOL005 ed271 (6/6)</vt:lpstr>
      <vt:lpstr>Release 2 ed281: stage 3: work plan</vt:lpstr>
      <vt:lpstr>Part 2: NFV Release 3</vt:lpstr>
      <vt:lpstr>Release 3: specification status</vt:lpstr>
      <vt:lpstr>Release 3: stage 1&amp;2 completed features</vt:lpstr>
      <vt:lpstr>Release 3 ed331: stage 3: work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guide to using the ETSI PowerPoint Template</dc:title>
  <dc:subject>&lt;Speech title here&gt;</dc:subject>
  <dc:creator>joan-tsc</dc:creator>
  <cp:keywords/>
  <cp:lastModifiedBy>Thinh Nguyenphu r1</cp:lastModifiedBy>
  <cp:revision>142</cp:revision>
  <dcterms:created xsi:type="dcterms:W3CDTF">2018-09-27T16:22:55Z</dcterms:created>
  <dcterms:modified xsi:type="dcterms:W3CDTF">2020-02-18T12:43:31Z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2 – Sensitive</vt:lpwstr>
  </property>
  <property fmtid="{D5CDD505-2E9C-101B-9397-08002B2CF9AE}" pid="3" name="Updated">
    <vt:bool>true</vt:bool>
  </property>
</Properties>
</file>